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3"/>
  </p:notesMasterIdLst>
  <p:handoutMasterIdLst>
    <p:handoutMasterId r:id="rId64"/>
  </p:handoutMasterIdLst>
  <p:sldIdLst>
    <p:sldId id="277" r:id="rId5"/>
    <p:sldId id="270" r:id="rId6"/>
    <p:sldId id="307" r:id="rId7"/>
    <p:sldId id="293" r:id="rId8"/>
    <p:sldId id="292" r:id="rId9"/>
    <p:sldId id="294" r:id="rId10"/>
    <p:sldId id="295" r:id="rId11"/>
    <p:sldId id="274" r:id="rId12"/>
    <p:sldId id="285" r:id="rId13"/>
    <p:sldId id="286" r:id="rId14"/>
    <p:sldId id="296" r:id="rId15"/>
    <p:sldId id="297" r:id="rId16"/>
    <p:sldId id="298" r:id="rId17"/>
    <p:sldId id="299" r:id="rId18"/>
    <p:sldId id="300" r:id="rId19"/>
    <p:sldId id="301" r:id="rId20"/>
    <p:sldId id="302" r:id="rId21"/>
    <p:sldId id="303" r:id="rId22"/>
    <p:sldId id="305" r:id="rId23"/>
    <p:sldId id="323" r:id="rId24"/>
    <p:sldId id="306" r:id="rId25"/>
    <p:sldId id="324" r:id="rId26"/>
    <p:sldId id="325" r:id="rId27"/>
    <p:sldId id="326" r:id="rId28"/>
    <p:sldId id="327" r:id="rId29"/>
    <p:sldId id="328" r:id="rId30"/>
    <p:sldId id="329" r:id="rId31"/>
    <p:sldId id="330" r:id="rId32"/>
    <p:sldId id="331" r:id="rId33"/>
    <p:sldId id="332" r:id="rId34"/>
    <p:sldId id="333" r:id="rId35"/>
    <p:sldId id="334" r:id="rId36"/>
    <p:sldId id="335" r:id="rId37"/>
    <p:sldId id="337" r:id="rId38"/>
    <p:sldId id="338" r:id="rId39"/>
    <p:sldId id="339" r:id="rId40"/>
    <p:sldId id="340" r:id="rId41"/>
    <p:sldId id="342" r:id="rId42"/>
    <p:sldId id="343" r:id="rId43"/>
    <p:sldId id="344" r:id="rId44"/>
    <p:sldId id="345" r:id="rId45"/>
    <p:sldId id="346" r:id="rId46"/>
    <p:sldId id="347" r:id="rId47"/>
    <p:sldId id="348" r:id="rId48"/>
    <p:sldId id="349" r:id="rId49"/>
    <p:sldId id="352" r:id="rId50"/>
    <p:sldId id="353" r:id="rId51"/>
    <p:sldId id="308" r:id="rId52"/>
    <p:sldId id="309" r:id="rId53"/>
    <p:sldId id="310" r:id="rId54"/>
    <p:sldId id="311" r:id="rId55"/>
    <p:sldId id="312" r:id="rId56"/>
    <p:sldId id="314" r:id="rId57"/>
    <p:sldId id="315" r:id="rId58"/>
    <p:sldId id="317" r:id="rId59"/>
    <p:sldId id="318" r:id="rId60"/>
    <p:sldId id="321" r:id="rId61"/>
    <p:sldId id="32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199" autoAdjust="0"/>
    <p:restoredTop sz="94660"/>
  </p:normalViewPr>
  <p:slideViewPr>
    <p:cSldViewPr>
      <p:cViewPr>
        <p:scale>
          <a:sx n="66" d="100"/>
          <a:sy n="66" d="100"/>
        </p:scale>
        <p:origin x="88" y="80"/>
      </p:cViewPr>
      <p:guideLst>
        <p:guide orient="horz" pos="2160"/>
        <p:guide pos="3840"/>
      </p:guideLst>
    </p:cSldViewPr>
  </p:slideViewPr>
  <p:notesTextViewPr>
    <p:cViewPr>
      <p:scale>
        <a:sx n="1" d="1"/>
        <a:sy n="1" d="1"/>
      </p:scale>
      <p:origin x="0" y="0"/>
    </p:cViewPr>
  </p:notesTextViewPr>
  <p:notesViewPr>
    <p:cSldViewPr>
      <p:cViewPr varScale="1">
        <p:scale>
          <a:sx n="69" d="100"/>
          <a:sy n="69" d="100"/>
        </p:scale>
        <p:origin x="2568" y="3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BAAE38-79BE-4082-9A4D-2BEC47341C04}" type="datetimeFigureOut">
              <a:rPr lang="en-US" smtClean="0"/>
              <a:t>5/25/2025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F15613-D24F-46B4-9010-BD7B318E3C30}" type="slidenum">
              <a:rPr lang="en-US" smtClean="0"/>
              <a:t>‹#›</a:t>
            </a:fld>
            <a:endParaRPr lang="en-US"/>
          </a:p>
        </p:txBody>
      </p:sp>
    </p:spTree>
    <p:extLst>
      <p:ext uri="{BB962C8B-B14F-4D97-AF65-F5344CB8AC3E}">
        <p14:creationId xmlns:p14="http://schemas.microsoft.com/office/powerpoint/2010/main" val="286405032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05T05:54:08.380"/>
    </inkml:context>
    <inkml:brush xml:id="br0">
      <inkml:brushProperty name="width" value="0.1" units="cm"/>
      <inkml:brushProperty name="height" value="0.1" units="cm"/>
      <inkml:brushProperty name="color" value="#E71224"/>
    </inkml:brush>
  </inkml:definitions>
  <inkml:trace contextRef="#ctx0" brushRef="#br0">19165 9629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05T05:54:08.381"/>
    </inkml:context>
    <inkml:brush xml:id="br0">
      <inkml:brushProperty name="width" value="0.1" units="cm"/>
      <inkml:brushProperty name="height" value="0.1" units="cm"/>
      <inkml:brushProperty name="color" value="#E71224"/>
    </inkml:brush>
  </inkml:definitions>
  <inkml:trace contextRef="#ctx0" brushRef="#br0">16585 5881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05T05:54:48.496"/>
    </inkml:context>
    <inkml:brush xml:id="br0">
      <inkml:brushProperty name="width" value="0.1" units="cm"/>
      <inkml:brushProperty name="height" value="0.1" units="cm"/>
      <inkml:brushProperty name="color" value="#E71224"/>
    </inkml:brush>
  </inkml:definitions>
  <inkml:trace contextRef="#ctx0" brushRef="#br0">17092 9387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BCF22-2D75-4779-9C8B-6270AA3FA919}" type="datetimeFigureOut">
              <a:rPr lang="en-US" smtClean="0"/>
              <a:t>5/25/2025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B8AC8-E212-48B2-9917-7448FC83DD17}" type="slidenum">
              <a:rPr lang="en-US" smtClean="0"/>
              <a:t>‹#›</a:t>
            </a:fld>
            <a:endParaRPr lang="en-US"/>
          </a:p>
        </p:txBody>
      </p:sp>
    </p:spTree>
    <p:extLst>
      <p:ext uri="{BB962C8B-B14F-4D97-AF65-F5344CB8AC3E}">
        <p14:creationId xmlns:p14="http://schemas.microsoft.com/office/powerpoint/2010/main" val="1786590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t>
            </a:r>
          </a:p>
        </p:txBody>
      </p:sp>
      <p:sp>
        <p:nvSpPr>
          <p:cNvPr id="4" name="Slide Number Placeholder 3"/>
          <p:cNvSpPr>
            <a:spLocks noGrp="1"/>
          </p:cNvSpPr>
          <p:nvPr>
            <p:ph type="sldNum" sz="quarter" idx="5"/>
          </p:nvPr>
        </p:nvSpPr>
        <p:spPr/>
        <p:txBody>
          <a:bodyPr/>
          <a:lstStyle/>
          <a:p>
            <a:fld id="{6C0B8AC8-E212-48B2-9917-7448FC83DD17}" type="slidenum">
              <a:rPr lang="en-US" smtClean="0"/>
              <a:t>58</a:t>
            </a:fld>
            <a:endParaRPr lang="en-US"/>
          </a:p>
        </p:txBody>
      </p:sp>
    </p:spTree>
    <p:extLst>
      <p:ext uri="{BB962C8B-B14F-4D97-AF65-F5344CB8AC3E}">
        <p14:creationId xmlns:p14="http://schemas.microsoft.com/office/powerpoint/2010/main" val="2632077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oject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762000"/>
            <a:ext cx="10363200" cy="1470025"/>
          </a:xfrm>
        </p:spPr>
        <p:txBody>
          <a:bodyPr/>
          <a:lstStyle>
            <a:lvl1pPr>
              <a:defRPr/>
            </a:lvl1pPr>
          </a:lstStyle>
          <a:p>
            <a:r>
              <a:rPr lang="en-US" dirty="0"/>
              <a:t>Add the Project Title</a:t>
            </a:r>
          </a:p>
        </p:txBody>
      </p:sp>
      <p:sp>
        <p:nvSpPr>
          <p:cNvPr id="3" name="Subtitle 2"/>
          <p:cNvSpPr>
            <a:spLocks noGrp="1"/>
          </p:cNvSpPr>
          <p:nvPr>
            <p:ph type="subTitle" idx="1" hasCustomPrompt="1"/>
          </p:nvPr>
        </p:nvSpPr>
        <p:spPr>
          <a:xfrm>
            <a:off x="1828800" y="25146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Project ID</a:t>
            </a:r>
          </a:p>
        </p:txBody>
      </p:sp>
      <p:pic>
        <p:nvPicPr>
          <p:cNvPr id="20" name="Picture 19" descr="A picture containing photo, table, person, monitor&#10;&#10;Description automatically generated">
            <a:extLst>
              <a:ext uri="{FF2B5EF4-FFF2-40B4-BE49-F238E27FC236}">
                <a16:creationId xmlns:a16="http://schemas.microsoft.com/office/drawing/2014/main" id="{C4A8CD1C-223D-4C87-9519-FDBD49BC597A}"/>
              </a:ext>
            </a:extLst>
          </p:cNvPr>
          <p:cNvPicPr>
            <a:picLocks noChangeAspect="1"/>
          </p:cNvPicPr>
          <p:nvPr userDrawn="1"/>
        </p:nvPicPr>
        <p:blipFill rotWithShape="1">
          <a:blip r:embed="rId2"/>
          <a:srcRect t="90286" r="71976"/>
          <a:stretch/>
        </p:blipFill>
        <p:spPr>
          <a:xfrm>
            <a:off x="0" y="6373302"/>
            <a:ext cx="2514600" cy="490308"/>
          </a:xfrm>
          <a:prstGeom prst="rect">
            <a:avLst/>
          </a:prstGeom>
        </p:spPr>
      </p:pic>
    </p:spTree>
    <p:extLst>
      <p:ext uri="{BB962C8B-B14F-4D97-AF65-F5344CB8AC3E}">
        <p14:creationId xmlns:p14="http://schemas.microsoft.com/office/powerpoint/2010/main" val="85644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Slide Number Placeholder 5">
            <a:extLst>
              <a:ext uri="{FF2B5EF4-FFF2-40B4-BE49-F238E27FC236}">
                <a16:creationId xmlns:a16="http://schemas.microsoft.com/office/drawing/2014/main" id="{A75490AD-C6C9-4021-8C34-1F6444AB48BF}"/>
              </a:ext>
            </a:extLst>
          </p:cNvPr>
          <p:cNvSpPr txBox="1">
            <a:spLocks/>
          </p:cNvSpPr>
          <p:nvPr userDrawn="1"/>
        </p:nvSpPr>
        <p:spPr>
          <a:xfrm>
            <a:off x="11435142" y="6492875"/>
            <a:ext cx="680658"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D6051F-EF20-4D26-A49B-A9D5F0B34CE8}" type="slidenum">
              <a:rPr lang="en-US" smtClean="0"/>
              <a:pPr/>
              <a:t>‹#›</a:t>
            </a:fld>
            <a:endParaRPr lang="en-US" dirty="0"/>
          </a:p>
        </p:txBody>
      </p:sp>
    </p:spTree>
    <p:extLst>
      <p:ext uri="{BB962C8B-B14F-4D97-AF65-F5344CB8AC3E}">
        <p14:creationId xmlns:p14="http://schemas.microsoft.com/office/powerpoint/2010/main" val="335222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二等辺三角形 11"/>
          <p:cNvSpPr/>
          <p:nvPr userDrawn="1"/>
        </p:nvSpPr>
        <p:spPr>
          <a:xfrm>
            <a:off x="0" y="6406010"/>
            <a:ext cx="12192000" cy="452885"/>
          </a:xfrm>
          <a:prstGeom prst="triangle">
            <a:avLst>
              <a:gd name="adj" fmla="val 85448"/>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4"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557430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75240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612078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310850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0" name="Picture 19" descr="A picture containing photo, table, person, monitor&#10;&#10;Description automatically generated">
            <a:extLst>
              <a:ext uri="{FF2B5EF4-FFF2-40B4-BE49-F238E27FC236}">
                <a16:creationId xmlns:a16="http://schemas.microsoft.com/office/drawing/2014/main" id="{C4A8CD1C-223D-4C87-9519-FDBD49BC597A}"/>
              </a:ext>
            </a:extLst>
          </p:cNvPr>
          <p:cNvPicPr>
            <a:picLocks noChangeAspect="1"/>
          </p:cNvPicPr>
          <p:nvPr userDrawn="1"/>
        </p:nvPicPr>
        <p:blipFill rotWithShape="1">
          <a:blip r:embed="rId2"/>
          <a:srcRect t="90286" r="71976"/>
          <a:stretch/>
        </p:blipFill>
        <p:spPr>
          <a:xfrm>
            <a:off x="0" y="6373302"/>
            <a:ext cx="2514600" cy="490308"/>
          </a:xfrm>
          <a:prstGeom prst="rect">
            <a:avLst/>
          </a:prstGeom>
        </p:spPr>
      </p:pic>
    </p:spTree>
    <p:extLst>
      <p:ext uri="{BB962C8B-B14F-4D97-AF65-F5344CB8AC3E}">
        <p14:creationId xmlns:p14="http://schemas.microsoft.com/office/powerpoint/2010/main" val="244708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dividual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18889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all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0238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837087"/>
            <a:ext cx="10363200" cy="1362075"/>
          </a:xfrm>
        </p:spPr>
        <p:txBody>
          <a:bodyPr anchor="t"/>
          <a:lstStyle>
            <a:lvl1pPr algn="l">
              <a:defRPr sz="4000" b="1" cap="all"/>
            </a:lvl1pPr>
          </a:lstStyle>
          <a:p>
            <a:r>
              <a:rPr lang="en-US" dirty="0"/>
              <a:t>Section Title</a:t>
            </a:r>
          </a:p>
        </p:txBody>
      </p:sp>
      <p:sp>
        <p:nvSpPr>
          <p:cNvPr id="3" name="Text Placeholder 2"/>
          <p:cNvSpPr>
            <a:spLocks noGrp="1"/>
          </p:cNvSpPr>
          <p:nvPr>
            <p:ph type="body" idx="1" hasCustomPrompt="1"/>
          </p:nvPr>
        </p:nvSpPr>
        <p:spPr>
          <a:xfrm>
            <a:off x="963084" y="423726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Section Sub-Titles</a:t>
            </a:r>
          </a:p>
        </p:txBody>
      </p:sp>
      <p:sp>
        <p:nvSpPr>
          <p:cNvPr id="19" name="Rectangle 18">
            <a:extLst>
              <a:ext uri="{FF2B5EF4-FFF2-40B4-BE49-F238E27FC236}">
                <a16:creationId xmlns:a16="http://schemas.microsoft.com/office/drawing/2014/main" id="{77C29E58-4878-471A-A8CF-FA8607A4052E}"/>
              </a:ext>
            </a:extLst>
          </p:cNvPr>
          <p:cNvSpPr/>
          <p:nvPr userDrawn="1"/>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ITXXXXXXXX</a:t>
            </a:r>
            <a:r>
              <a:rPr lang="en-US" sz="1800" dirty="0">
                <a:solidFill>
                  <a:schemeClr val="tx1"/>
                </a:solidFill>
              </a:rPr>
              <a:t>   |   &lt;</a:t>
            </a:r>
            <a:r>
              <a:rPr lang="en-US" sz="1800" b="1" dirty="0">
                <a:solidFill>
                  <a:schemeClr val="tx1"/>
                </a:solidFill>
              </a:rPr>
              <a:t>&lt;Student Name&gt;&gt;   </a:t>
            </a:r>
            <a:r>
              <a:rPr lang="en-US" sz="1800" dirty="0">
                <a:solidFill>
                  <a:schemeClr val="tx1"/>
                </a:solidFill>
              </a:rPr>
              <a:t>|   </a:t>
            </a:r>
            <a:r>
              <a:rPr lang="en-US" sz="1800" b="0" dirty="0">
                <a:solidFill>
                  <a:schemeClr val="tx1"/>
                </a:solidFill>
              </a:rPr>
              <a:t>&lt;&lt;Project ID&gt;&gt;</a:t>
            </a:r>
          </a:p>
        </p:txBody>
      </p:sp>
    </p:spTree>
    <p:extLst>
      <p:ext uri="{BB962C8B-B14F-4D97-AF65-F5344CB8AC3E}">
        <p14:creationId xmlns:p14="http://schemas.microsoft.com/office/powerpoint/2010/main" val="3293331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tudent Information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837087"/>
            <a:ext cx="10363200" cy="1362075"/>
          </a:xfrm>
        </p:spPr>
        <p:txBody>
          <a:bodyPr anchor="t"/>
          <a:lstStyle>
            <a:lvl1pPr algn="l">
              <a:defRPr sz="4000" b="1" cap="all"/>
            </a:lvl1pPr>
          </a:lstStyle>
          <a:p>
            <a:r>
              <a:rPr lang="en-US" dirty="0"/>
              <a:t>Student IT Number | Student Name</a:t>
            </a:r>
          </a:p>
        </p:txBody>
      </p:sp>
      <p:sp>
        <p:nvSpPr>
          <p:cNvPr id="3" name="Text Placeholder 2"/>
          <p:cNvSpPr>
            <a:spLocks noGrp="1"/>
          </p:cNvSpPr>
          <p:nvPr>
            <p:ph type="body" idx="1" hasCustomPrompt="1"/>
          </p:nvPr>
        </p:nvSpPr>
        <p:spPr>
          <a:xfrm>
            <a:off x="963084" y="423726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Student’s Specialization</a:t>
            </a:r>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Rectangle 3">
            <a:extLst>
              <a:ext uri="{FF2B5EF4-FFF2-40B4-BE49-F238E27FC236}">
                <a16:creationId xmlns:a16="http://schemas.microsoft.com/office/drawing/2014/main" id="{0A8789F7-2DE1-4BD0-98A0-4D627E8C7924}"/>
              </a:ext>
            </a:extLst>
          </p:cNvPr>
          <p:cNvSpPr/>
          <p:nvPr userDrawn="1"/>
        </p:nvSpPr>
        <p:spPr>
          <a:xfrm>
            <a:off x="10134600" y="152400"/>
            <a:ext cx="1981200" cy="228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Must add a professional photo to this cage</a:t>
            </a:r>
          </a:p>
        </p:txBody>
      </p:sp>
    </p:spTree>
    <p:extLst>
      <p:ext uri="{BB962C8B-B14F-4D97-AF65-F5344CB8AC3E}">
        <p14:creationId xmlns:p14="http://schemas.microsoft.com/office/powerpoint/2010/main" val="200859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358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086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5089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0"/>
            <a:ext cx="11684000" cy="7921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4800" y="1143000"/>
            <a:ext cx="11684000" cy="5181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C064364F-1F37-4C7B-B31F-2D4F671B2CB9}"/>
              </a:ext>
            </a:extLst>
          </p:cNvPr>
          <p:cNvSpPr txBox="1">
            <a:spLocks/>
          </p:cNvSpPr>
          <p:nvPr userDrawn="1"/>
        </p:nvSpPr>
        <p:spPr>
          <a:xfrm>
            <a:off x="11435142" y="6492875"/>
            <a:ext cx="680658"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D6051F-EF20-4D26-A49B-A9D5F0B34CE8}" type="slidenum">
              <a:rPr lang="en-US" smtClean="0"/>
              <a:pPr/>
              <a:t>‹#›</a:t>
            </a:fld>
            <a:endParaRPr lang="en-US" dirty="0"/>
          </a:p>
        </p:txBody>
      </p:sp>
      <p:pic>
        <p:nvPicPr>
          <p:cNvPr id="7" name="Picture 6" descr="A picture containing photo, table, person, monitor&#10;&#10;Description automatically generated">
            <a:extLst>
              <a:ext uri="{FF2B5EF4-FFF2-40B4-BE49-F238E27FC236}">
                <a16:creationId xmlns:a16="http://schemas.microsoft.com/office/drawing/2014/main" id="{0503738D-67F6-4FC8-88E8-C0D768AD3312}"/>
              </a:ext>
            </a:extLst>
          </p:cNvPr>
          <p:cNvPicPr>
            <a:picLocks noChangeAspect="1"/>
          </p:cNvPicPr>
          <p:nvPr userDrawn="1"/>
        </p:nvPicPr>
        <p:blipFill rotWithShape="1">
          <a:blip r:embed="rId16"/>
          <a:srcRect t="90286" r="71976"/>
          <a:stretch/>
        </p:blipFill>
        <p:spPr>
          <a:xfrm>
            <a:off x="0" y="6373302"/>
            <a:ext cx="2514600" cy="490308"/>
          </a:xfrm>
          <a:prstGeom prst="rect">
            <a:avLst/>
          </a:prstGeom>
        </p:spPr>
      </p:pic>
      <p:sp>
        <p:nvSpPr>
          <p:cNvPr id="4" name="TextBox 3">
            <a:extLst>
              <a:ext uri="{FF2B5EF4-FFF2-40B4-BE49-F238E27FC236}">
                <a16:creationId xmlns:a16="http://schemas.microsoft.com/office/drawing/2014/main" id="{A16EC11E-4ADA-413C-92B1-C0871F068AF1}"/>
              </a:ext>
            </a:extLst>
          </p:cNvPr>
          <p:cNvSpPr txBox="1"/>
          <p:nvPr userDrawn="1"/>
        </p:nvSpPr>
        <p:spPr>
          <a:xfrm>
            <a:off x="10287000" y="6536937"/>
            <a:ext cx="1066800" cy="276999"/>
          </a:xfrm>
          <a:prstGeom prst="rect">
            <a:avLst/>
          </a:prstGeom>
          <a:noFill/>
        </p:spPr>
        <p:txBody>
          <a:bodyPr wrap="square" rtlCol="0">
            <a:spAutoFit/>
          </a:bodyPr>
          <a:lstStyle/>
          <a:p>
            <a:fld id="{98C4007C-554A-4B16-A31C-089CB53EF86F}" type="datetime1">
              <a:rPr lang="en-US" sz="1200" b="1" smtClean="0"/>
              <a:t>5/25/2025</a:t>
            </a:fld>
            <a:endParaRPr lang="en-US" sz="1200" b="1" dirty="0"/>
          </a:p>
        </p:txBody>
      </p:sp>
    </p:spTree>
    <p:extLst>
      <p:ext uri="{BB962C8B-B14F-4D97-AF65-F5344CB8AC3E}">
        <p14:creationId xmlns:p14="http://schemas.microsoft.com/office/powerpoint/2010/main" val="413745356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50" r:id="rId3"/>
    <p:sldLayoutId id="2147483662" r:id="rId4"/>
    <p:sldLayoutId id="2147483651" r:id="rId5"/>
    <p:sldLayoutId id="2147483660"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p:txStyles>
    <p:title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Ø"/>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customXml" Target="../ink/ink3.xml"/><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customXml" Target="../ink/ink2.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image" Target="../media/image5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image" Target="../media/image90.jpeg"/><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91.png"/><Relationship Id="rId7" Type="http://schemas.openxmlformats.org/officeDocument/2006/relationships/image" Target="../media/image93.jpe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92.jpeg"/><Relationship Id="rId4" Type="http://schemas.openxmlformats.org/officeDocument/2006/relationships/image" Target="../media/image85.jpeg"/><Relationship Id="rId9"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96.jpeg"/></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83.jpeg"/><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5.png"/><Relationship Id="rId1" Type="http://schemas.openxmlformats.org/officeDocument/2006/relationships/slideLayout" Target="../slideLayouts/slideLayout3.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hyperlink" Target="https://doi.org/10.1007/978-3-030-56790-6" TargetMode="External"/><Relationship Id="rId3" Type="http://schemas.openxmlformats.org/officeDocument/2006/relationships/hyperlink" Target="https://doi.org/10.1016/j.jatar.2023.04.015" TargetMode="External"/><Relationship Id="rId7" Type="http://schemas.openxmlformats.org/officeDocument/2006/relationships/hyperlink" Target="https://doi.org/10.1109/TASE.2022.3142501" TargetMode="External"/><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hyperlink" Target="https://doi.org/10.1016/j.jtr.2023.03.007" TargetMode="External"/><Relationship Id="rId11" Type="http://schemas.openxmlformats.org/officeDocument/2006/relationships/hyperlink" Target="https://www.trb.org/assistive-technologies-drivers-disabilities" TargetMode="External"/><Relationship Id="rId5" Type="http://schemas.openxmlformats.org/officeDocument/2006/relationships/hyperlink" Target="https://doi.org/10.1016/j.sna.2023.113789" TargetMode="External"/><Relationship Id="rId10" Type="http://schemas.openxmlformats.org/officeDocument/2006/relationships/hyperlink" Target="https://spectrum.ieee.org/iot-road-safety-hearing-impaired" TargetMode="External"/><Relationship Id="rId4" Type="http://schemas.openxmlformats.org/officeDocument/2006/relationships/hyperlink" Target="https://doi.org/10.1109/TITS.2023.3056125" TargetMode="External"/><Relationship Id="rId9" Type="http://schemas.openxmlformats.org/officeDocument/2006/relationships/hyperlink" Target="https://www.nidcd.nih.gov/health/driving-hearing-los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nonsa.pl/wiki/Problem" TargetMode="External"/><Relationship Id="rId2" Type="http://schemas.openxmlformats.org/officeDocument/2006/relationships/image" Target="../media/image10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111.jpe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hyperlink" Target="https://ieeexplore.ieee.org/document/8707065" TargetMode="External"/><Relationship Id="rId3" Type="http://schemas.openxmlformats.org/officeDocument/2006/relationships/image" Target="../media/image80.png"/><Relationship Id="rId7" Type="http://schemas.openxmlformats.org/officeDocument/2006/relationships/hyperlink" Target="https://ieeexplore.ieee.org/document/877145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ieeexplore.ieee.org/document/6232247" TargetMode="External"/><Relationship Id="rId5" Type="http://schemas.openxmlformats.org/officeDocument/2006/relationships/hyperlink" Target="https://link.springer.com/article/10.1007/s10209-020-00762-1" TargetMode="External"/><Relationship Id="rId4" Type="http://schemas.openxmlformats.org/officeDocument/2006/relationships/hyperlink" Target="https://doi.org/10.1016/j.jatar.2023.04.015" TargetMode="External"/><Relationship Id="rId9" Type="http://schemas.openxmlformats.org/officeDocument/2006/relationships/hyperlink" Target="https://www.sciencedirect.com/science/article/pii/S108480451630065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CBCED703-B570-D6C5-698A-A7411AD8093F}"/>
                  </a:ext>
                </a:extLst>
              </p14:cNvPr>
              <p14:cNvContentPartPr/>
              <p14:nvPr/>
            </p14:nvContentPartPr>
            <p14:xfrm>
              <a:off x="6786232" y="4114105"/>
              <a:ext cx="12700" cy="12700"/>
            </p14:xfrm>
          </p:contentPart>
        </mc:Choice>
        <mc:Fallback xmlns="">
          <p:pic>
            <p:nvPicPr>
              <p:cNvPr id="3" name="Ink 2">
                <a:extLst>
                  <a:ext uri="{FF2B5EF4-FFF2-40B4-BE49-F238E27FC236}">
                    <a16:creationId xmlns:a16="http://schemas.microsoft.com/office/drawing/2014/main" id="{CBCED703-B570-D6C5-698A-A7411AD8093F}"/>
                  </a:ext>
                </a:extLst>
              </p:cNvPr>
              <p:cNvPicPr/>
              <p:nvPr/>
            </p:nvPicPr>
            <p:blipFill>
              <a:blip r:embed="rId3"/>
              <a:stretch>
                <a:fillRect/>
              </a:stretch>
            </p:blipFill>
            <p:spPr>
              <a:xfrm>
                <a:off x="6151232" y="3479105"/>
                <a:ext cx="1270000" cy="1270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DE259089-6E78-F60B-8BDF-3BDD00511F44}"/>
                  </a:ext>
                </a:extLst>
              </p14:cNvPr>
              <p14:cNvContentPartPr/>
              <p14:nvPr/>
            </p14:nvContentPartPr>
            <p14:xfrm>
              <a:off x="5547982" y="2314938"/>
              <a:ext cx="12700" cy="12700"/>
            </p14:xfrm>
          </p:contentPart>
        </mc:Choice>
        <mc:Fallback xmlns="">
          <p:pic>
            <p:nvPicPr>
              <p:cNvPr id="4" name="Ink 3">
                <a:extLst>
                  <a:ext uri="{FF2B5EF4-FFF2-40B4-BE49-F238E27FC236}">
                    <a16:creationId xmlns:a16="http://schemas.microsoft.com/office/drawing/2014/main" id="{DE259089-6E78-F60B-8BDF-3BDD00511F44}"/>
                  </a:ext>
                </a:extLst>
              </p:cNvPr>
              <p:cNvPicPr/>
              <p:nvPr/>
            </p:nvPicPr>
            <p:blipFill>
              <a:blip r:embed="rId3"/>
              <a:stretch>
                <a:fillRect/>
              </a:stretch>
            </p:blipFill>
            <p:spPr>
              <a:xfrm>
                <a:off x="4912982" y="1679938"/>
                <a:ext cx="1270000" cy="1270000"/>
              </a:xfrm>
              <a:prstGeom prst="rect">
                <a:avLst/>
              </a:prstGeom>
            </p:spPr>
          </p:pic>
        </mc:Fallback>
      </mc:AlternateContent>
      <p:grpSp>
        <p:nvGrpSpPr>
          <p:cNvPr id="8" name="Group 3">
            <a:extLst>
              <a:ext uri="{FF2B5EF4-FFF2-40B4-BE49-F238E27FC236}">
                <a16:creationId xmlns:a16="http://schemas.microsoft.com/office/drawing/2014/main" id="{2D708A80-4945-422D-B508-2CB76D740CBE}"/>
              </a:ext>
            </a:extLst>
          </p:cNvPr>
          <p:cNvGrpSpPr/>
          <p:nvPr/>
        </p:nvGrpSpPr>
        <p:grpSpPr>
          <a:xfrm>
            <a:off x="4915124" y="-227571"/>
            <a:ext cx="13418258" cy="16992600"/>
            <a:chOff x="0" y="0"/>
            <a:chExt cx="21486938" cy="27210605"/>
          </a:xfrm>
        </p:grpSpPr>
        <p:pic>
          <p:nvPicPr>
            <p:cNvPr id="9" name="Picture 4">
              <a:extLst>
                <a:ext uri="{FF2B5EF4-FFF2-40B4-BE49-F238E27FC236}">
                  <a16:creationId xmlns:a16="http://schemas.microsoft.com/office/drawing/2014/main" id="{8EDF32D5-DE7E-4E39-87EE-22B96616AF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412" y="5240963"/>
              <a:ext cx="21330526" cy="21969642"/>
            </a:xfrm>
            <a:prstGeom prst="rect">
              <a:avLst/>
            </a:prstGeom>
          </p:spPr>
        </p:pic>
        <p:pic>
          <p:nvPicPr>
            <p:cNvPr id="10" name="Picture 5">
              <a:extLst>
                <a:ext uri="{FF2B5EF4-FFF2-40B4-BE49-F238E27FC236}">
                  <a16:creationId xmlns:a16="http://schemas.microsoft.com/office/drawing/2014/main" id="{9607E1AB-F4D2-4912-877F-9BDD9DCF5D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52453"/>
            <a:stretch>
              <a:fillRect/>
            </a:stretch>
          </p:blipFill>
          <p:spPr>
            <a:xfrm>
              <a:off x="0" y="0"/>
              <a:ext cx="15216327" cy="7451612"/>
            </a:xfrm>
            <a:prstGeom prst="rect">
              <a:avLst/>
            </a:prstGeom>
          </p:spPr>
        </p:pic>
      </p:grpSp>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B84A4C60-45A2-64EB-0A09-BD92DE8D071B}"/>
                  </a:ext>
                </a:extLst>
              </p14:cNvPr>
              <p14:cNvContentPartPr/>
              <p14:nvPr/>
            </p14:nvContentPartPr>
            <p14:xfrm>
              <a:off x="5791398" y="3997688"/>
              <a:ext cx="12700" cy="12700"/>
            </p14:xfrm>
          </p:contentPart>
        </mc:Choice>
        <mc:Fallback xmlns="">
          <p:pic>
            <p:nvPicPr>
              <p:cNvPr id="5" name="Ink 4">
                <a:extLst>
                  <a:ext uri="{FF2B5EF4-FFF2-40B4-BE49-F238E27FC236}">
                    <a16:creationId xmlns:a16="http://schemas.microsoft.com/office/drawing/2014/main" id="{B84A4C60-45A2-64EB-0A09-BD92DE8D071B}"/>
                  </a:ext>
                </a:extLst>
              </p:cNvPr>
              <p:cNvPicPr/>
              <p:nvPr/>
            </p:nvPicPr>
            <p:blipFill>
              <a:blip r:embed="rId3"/>
              <a:stretch>
                <a:fillRect/>
              </a:stretch>
            </p:blipFill>
            <p:spPr>
              <a:xfrm>
                <a:off x="5156398" y="3362688"/>
                <a:ext cx="1270000" cy="1270000"/>
              </a:xfrm>
              <a:prstGeom prst="rect">
                <a:avLst/>
              </a:prstGeom>
            </p:spPr>
          </p:pic>
        </mc:Fallback>
      </mc:AlternateContent>
      <p:pic>
        <p:nvPicPr>
          <p:cNvPr id="12" name="Picture 11">
            <a:extLst>
              <a:ext uri="{FF2B5EF4-FFF2-40B4-BE49-F238E27FC236}">
                <a16:creationId xmlns:a16="http://schemas.microsoft.com/office/drawing/2014/main" id="{08CAA05E-18C1-4DB3-8A69-13FA31DD43AE}"/>
              </a:ext>
            </a:extLst>
          </p:cNvPr>
          <p:cNvPicPr>
            <a:picLocks noChangeAspect="1"/>
          </p:cNvPicPr>
          <p:nvPr/>
        </p:nvPicPr>
        <p:blipFill>
          <a:blip r:embed="rId8"/>
          <a:stretch>
            <a:fillRect/>
          </a:stretch>
        </p:blipFill>
        <p:spPr>
          <a:xfrm>
            <a:off x="567747" y="652768"/>
            <a:ext cx="4992935" cy="4026685"/>
          </a:xfrm>
          <a:prstGeom prst="rect">
            <a:avLst/>
          </a:prstGeom>
        </p:spPr>
      </p:pic>
      <p:cxnSp>
        <p:nvCxnSpPr>
          <p:cNvPr id="18" name="Straight Connector 17">
            <a:extLst>
              <a:ext uri="{FF2B5EF4-FFF2-40B4-BE49-F238E27FC236}">
                <a16:creationId xmlns:a16="http://schemas.microsoft.com/office/drawing/2014/main" id="{B4C305E6-77F1-419A-90AC-7985BAD95C46}"/>
              </a:ext>
            </a:extLst>
          </p:cNvPr>
          <p:cNvCxnSpPr/>
          <p:nvPr/>
        </p:nvCxnSpPr>
        <p:spPr>
          <a:xfrm>
            <a:off x="838200" y="4419600"/>
            <a:ext cx="4267200" cy="0"/>
          </a:xfrm>
          <a:prstGeom prst="line">
            <a:avLst/>
          </a:prstGeom>
          <a:ln/>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E21B7D97-3D22-416F-B50A-0322DBDD1850}"/>
              </a:ext>
            </a:extLst>
          </p:cNvPr>
          <p:cNvPicPr>
            <a:picLocks noChangeAspect="1"/>
          </p:cNvPicPr>
          <p:nvPr/>
        </p:nvPicPr>
        <p:blipFill>
          <a:blip r:embed="rId9"/>
          <a:stretch>
            <a:fillRect/>
          </a:stretch>
        </p:blipFill>
        <p:spPr>
          <a:xfrm>
            <a:off x="639760" y="4507657"/>
            <a:ext cx="3960891" cy="1131143"/>
          </a:xfrm>
          <a:prstGeom prst="rect">
            <a:avLst/>
          </a:prstGeom>
        </p:spPr>
      </p:pic>
    </p:spTree>
    <p:extLst>
      <p:ext uri="{BB962C8B-B14F-4D97-AF65-F5344CB8AC3E}">
        <p14:creationId xmlns:p14="http://schemas.microsoft.com/office/powerpoint/2010/main" val="3813887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10" name="Picture 9">
            <a:extLst>
              <a:ext uri="{FF2B5EF4-FFF2-40B4-BE49-F238E27FC236}">
                <a16:creationId xmlns:a16="http://schemas.microsoft.com/office/drawing/2014/main" id="{0BDB82FB-051B-445D-BEC2-1A9819B2C4A9}"/>
              </a:ext>
            </a:extLst>
          </p:cNvPr>
          <p:cNvPicPr>
            <a:picLocks noChangeAspect="1"/>
          </p:cNvPicPr>
          <p:nvPr/>
        </p:nvPicPr>
        <p:blipFill>
          <a:blip r:embed="rId2"/>
          <a:stretch>
            <a:fillRect/>
          </a:stretch>
        </p:blipFill>
        <p:spPr>
          <a:xfrm>
            <a:off x="3426589" y="136525"/>
            <a:ext cx="5338821" cy="914400"/>
          </a:xfrm>
          <a:prstGeom prst="rect">
            <a:avLst/>
          </a:prstGeom>
        </p:spPr>
      </p:pic>
      <p:pic>
        <p:nvPicPr>
          <p:cNvPr id="13" name="Picture 12">
            <a:extLst>
              <a:ext uri="{FF2B5EF4-FFF2-40B4-BE49-F238E27FC236}">
                <a16:creationId xmlns:a16="http://schemas.microsoft.com/office/drawing/2014/main" id="{3F6961E3-B290-4AE2-8EBB-BA2DF56DCAF9}"/>
              </a:ext>
            </a:extLst>
          </p:cNvPr>
          <p:cNvPicPr>
            <a:picLocks noChangeAspect="1"/>
          </p:cNvPicPr>
          <p:nvPr/>
        </p:nvPicPr>
        <p:blipFill>
          <a:blip r:embed="rId3"/>
          <a:stretch>
            <a:fillRect/>
          </a:stretch>
        </p:blipFill>
        <p:spPr>
          <a:xfrm>
            <a:off x="8358739" y="913087"/>
            <a:ext cx="3810000" cy="2951837"/>
          </a:xfrm>
          <a:prstGeom prst="rect">
            <a:avLst/>
          </a:prstGeom>
        </p:spPr>
      </p:pic>
      <p:pic>
        <p:nvPicPr>
          <p:cNvPr id="14" name="Picture 13">
            <a:extLst>
              <a:ext uri="{FF2B5EF4-FFF2-40B4-BE49-F238E27FC236}">
                <a16:creationId xmlns:a16="http://schemas.microsoft.com/office/drawing/2014/main" id="{EEC8A901-B92B-46B9-A400-3871F8798B8B}"/>
              </a:ext>
            </a:extLst>
          </p:cNvPr>
          <p:cNvPicPr>
            <a:picLocks noChangeAspect="1"/>
          </p:cNvPicPr>
          <p:nvPr/>
        </p:nvPicPr>
        <p:blipFill>
          <a:blip r:embed="rId4"/>
          <a:stretch>
            <a:fillRect/>
          </a:stretch>
        </p:blipFill>
        <p:spPr>
          <a:xfrm>
            <a:off x="609600" y="1295400"/>
            <a:ext cx="9067800" cy="4680795"/>
          </a:xfrm>
          <a:prstGeom prst="rect">
            <a:avLst/>
          </a:prstGeom>
        </p:spPr>
      </p:pic>
    </p:spTree>
    <p:extLst>
      <p:ext uri="{BB962C8B-B14F-4D97-AF65-F5344CB8AC3E}">
        <p14:creationId xmlns:p14="http://schemas.microsoft.com/office/powerpoint/2010/main" val="37212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2" name="Picture 1">
            <a:extLst>
              <a:ext uri="{FF2B5EF4-FFF2-40B4-BE49-F238E27FC236}">
                <a16:creationId xmlns:a16="http://schemas.microsoft.com/office/drawing/2014/main" id="{E62560D3-22DF-434C-9A84-9A835ACC2AEF}"/>
              </a:ext>
            </a:extLst>
          </p:cNvPr>
          <p:cNvPicPr>
            <a:picLocks noChangeAspect="1"/>
          </p:cNvPicPr>
          <p:nvPr/>
        </p:nvPicPr>
        <p:blipFill>
          <a:blip r:embed="rId2"/>
          <a:stretch>
            <a:fillRect/>
          </a:stretch>
        </p:blipFill>
        <p:spPr>
          <a:xfrm>
            <a:off x="3649741" y="152400"/>
            <a:ext cx="4892517" cy="856529"/>
          </a:xfrm>
          <a:prstGeom prst="rect">
            <a:avLst/>
          </a:prstGeom>
        </p:spPr>
      </p:pic>
      <p:pic>
        <p:nvPicPr>
          <p:cNvPr id="3" name="Picture 2">
            <a:extLst>
              <a:ext uri="{FF2B5EF4-FFF2-40B4-BE49-F238E27FC236}">
                <a16:creationId xmlns:a16="http://schemas.microsoft.com/office/drawing/2014/main" id="{4408DAE8-5254-42FB-AB60-7889FBF11A6C}"/>
              </a:ext>
            </a:extLst>
          </p:cNvPr>
          <p:cNvPicPr>
            <a:picLocks noChangeAspect="1"/>
          </p:cNvPicPr>
          <p:nvPr/>
        </p:nvPicPr>
        <p:blipFill>
          <a:blip r:embed="rId3"/>
          <a:stretch>
            <a:fillRect/>
          </a:stretch>
        </p:blipFill>
        <p:spPr>
          <a:xfrm>
            <a:off x="838200" y="1143000"/>
            <a:ext cx="10744200" cy="1373602"/>
          </a:xfrm>
          <a:prstGeom prst="rect">
            <a:avLst/>
          </a:prstGeom>
        </p:spPr>
      </p:pic>
      <p:pic>
        <p:nvPicPr>
          <p:cNvPr id="4" name="Picture 3">
            <a:extLst>
              <a:ext uri="{FF2B5EF4-FFF2-40B4-BE49-F238E27FC236}">
                <a16:creationId xmlns:a16="http://schemas.microsoft.com/office/drawing/2014/main" id="{A1753311-1A1D-4F0D-AC29-635055F3EB72}"/>
              </a:ext>
            </a:extLst>
          </p:cNvPr>
          <p:cNvPicPr>
            <a:picLocks noChangeAspect="1"/>
          </p:cNvPicPr>
          <p:nvPr/>
        </p:nvPicPr>
        <p:blipFill>
          <a:blip r:embed="rId4"/>
          <a:stretch>
            <a:fillRect/>
          </a:stretch>
        </p:blipFill>
        <p:spPr>
          <a:xfrm>
            <a:off x="6705600" y="2819400"/>
            <a:ext cx="4343400" cy="2698425"/>
          </a:xfrm>
          <a:prstGeom prst="rect">
            <a:avLst/>
          </a:prstGeom>
        </p:spPr>
      </p:pic>
    </p:spTree>
    <p:extLst>
      <p:ext uri="{BB962C8B-B14F-4D97-AF65-F5344CB8AC3E}">
        <p14:creationId xmlns:p14="http://schemas.microsoft.com/office/powerpoint/2010/main" val="230464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3" name="Picture 2">
            <a:extLst>
              <a:ext uri="{FF2B5EF4-FFF2-40B4-BE49-F238E27FC236}">
                <a16:creationId xmlns:a16="http://schemas.microsoft.com/office/drawing/2014/main" id="{5E9A271E-F12A-4AF8-874F-3800C933E2E3}"/>
              </a:ext>
            </a:extLst>
          </p:cNvPr>
          <p:cNvPicPr>
            <a:picLocks noChangeAspect="1"/>
          </p:cNvPicPr>
          <p:nvPr/>
        </p:nvPicPr>
        <p:blipFill>
          <a:blip r:embed="rId2"/>
          <a:stretch>
            <a:fillRect/>
          </a:stretch>
        </p:blipFill>
        <p:spPr>
          <a:xfrm>
            <a:off x="3886200" y="152400"/>
            <a:ext cx="5346669" cy="936556"/>
          </a:xfrm>
          <a:prstGeom prst="rect">
            <a:avLst/>
          </a:prstGeom>
        </p:spPr>
      </p:pic>
      <p:pic>
        <p:nvPicPr>
          <p:cNvPr id="8" name="Picture 7">
            <a:extLst>
              <a:ext uri="{FF2B5EF4-FFF2-40B4-BE49-F238E27FC236}">
                <a16:creationId xmlns:a16="http://schemas.microsoft.com/office/drawing/2014/main" id="{417C65F2-C060-410F-A45C-C9DB26314BA2}"/>
              </a:ext>
            </a:extLst>
          </p:cNvPr>
          <p:cNvPicPr>
            <a:picLocks noChangeAspect="1"/>
          </p:cNvPicPr>
          <p:nvPr/>
        </p:nvPicPr>
        <p:blipFill>
          <a:blip r:embed="rId3"/>
          <a:stretch>
            <a:fillRect/>
          </a:stretch>
        </p:blipFill>
        <p:spPr>
          <a:xfrm>
            <a:off x="887608" y="1447800"/>
            <a:ext cx="10416783" cy="3810000"/>
          </a:xfrm>
          <a:prstGeom prst="rect">
            <a:avLst/>
          </a:prstGeom>
        </p:spPr>
      </p:pic>
    </p:spTree>
    <p:extLst>
      <p:ext uri="{BB962C8B-B14F-4D97-AF65-F5344CB8AC3E}">
        <p14:creationId xmlns:p14="http://schemas.microsoft.com/office/powerpoint/2010/main" val="716691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6" name="Picture 5">
            <a:extLst>
              <a:ext uri="{FF2B5EF4-FFF2-40B4-BE49-F238E27FC236}">
                <a16:creationId xmlns:a16="http://schemas.microsoft.com/office/drawing/2014/main" id="{ABF9B017-863E-4555-84AB-32E44B056DCB}"/>
              </a:ext>
            </a:extLst>
          </p:cNvPr>
          <p:cNvPicPr>
            <a:picLocks noChangeAspect="1"/>
          </p:cNvPicPr>
          <p:nvPr/>
        </p:nvPicPr>
        <p:blipFill>
          <a:blip r:embed="rId2"/>
          <a:stretch>
            <a:fillRect/>
          </a:stretch>
        </p:blipFill>
        <p:spPr>
          <a:xfrm>
            <a:off x="4212189" y="16844"/>
            <a:ext cx="3767622" cy="1071619"/>
          </a:xfrm>
          <a:prstGeom prst="rect">
            <a:avLst/>
          </a:prstGeom>
        </p:spPr>
      </p:pic>
      <p:pic>
        <p:nvPicPr>
          <p:cNvPr id="10" name="Picture 9">
            <a:extLst>
              <a:ext uri="{FF2B5EF4-FFF2-40B4-BE49-F238E27FC236}">
                <a16:creationId xmlns:a16="http://schemas.microsoft.com/office/drawing/2014/main" id="{AF50A1C5-2C12-4616-9272-15EFF7D36EA8}"/>
              </a:ext>
            </a:extLst>
          </p:cNvPr>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6359466" y="2136575"/>
            <a:ext cx="6635867" cy="4278762"/>
          </a:xfrm>
          <a:prstGeom prst="rect">
            <a:avLst/>
          </a:prstGeom>
        </p:spPr>
      </p:pic>
      <p:pic>
        <p:nvPicPr>
          <p:cNvPr id="9" name="Picture 8">
            <a:extLst>
              <a:ext uri="{FF2B5EF4-FFF2-40B4-BE49-F238E27FC236}">
                <a16:creationId xmlns:a16="http://schemas.microsoft.com/office/drawing/2014/main" id="{745BD720-DF2D-4E12-B440-3EB3DE174726}"/>
              </a:ext>
            </a:extLst>
          </p:cNvPr>
          <p:cNvPicPr>
            <a:picLocks noChangeAspect="1"/>
          </p:cNvPicPr>
          <p:nvPr/>
        </p:nvPicPr>
        <p:blipFill>
          <a:blip r:embed="rId5"/>
          <a:stretch>
            <a:fillRect/>
          </a:stretch>
        </p:blipFill>
        <p:spPr>
          <a:xfrm>
            <a:off x="838200" y="990600"/>
            <a:ext cx="8921484" cy="5347198"/>
          </a:xfrm>
          <a:prstGeom prst="rect">
            <a:avLst/>
          </a:prstGeom>
        </p:spPr>
      </p:pic>
    </p:spTree>
    <p:extLst>
      <p:ext uri="{BB962C8B-B14F-4D97-AF65-F5344CB8AC3E}">
        <p14:creationId xmlns:p14="http://schemas.microsoft.com/office/powerpoint/2010/main" val="2270031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3" name="Picture 2">
            <a:extLst>
              <a:ext uri="{FF2B5EF4-FFF2-40B4-BE49-F238E27FC236}">
                <a16:creationId xmlns:a16="http://schemas.microsoft.com/office/drawing/2014/main" id="{45637C11-D68A-458D-822C-8A7394BA558F}"/>
              </a:ext>
            </a:extLst>
          </p:cNvPr>
          <p:cNvPicPr>
            <a:picLocks noChangeAspect="1"/>
          </p:cNvPicPr>
          <p:nvPr/>
        </p:nvPicPr>
        <p:blipFill>
          <a:blip r:embed="rId2"/>
          <a:stretch>
            <a:fillRect/>
          </a:stretch>
        </p:blipFill>
        <p:spPr>
          <a:xfrm>
            <a:off x="2171700" y="304800"/>
            <a:ext cx="7848600" cy="895687"/>
          </a:xfrm>
          <a:prstGeom prst="rect">
            <a:avLst/>
          </a:prstGeom>
        </p:spPr>
      </p:pic>
      <p:pic>
        <p:nvPicPr>
          <p:cNvPr id="5" name="Picture 4">
            <a:extLst>
              <a:ext uri="{FF2B5EF4-FFF2-40B4-BE49-F238E27FC236}">
                <a16:creationId xmlns:a16="http://schemas.microsoft.com/office/drawing/2014/main" id="{A34E58C1-8E59-478C-B69A-415E8F3F0589}"/>
              </a:ext>
            </a:extLst>
          </p:cNvPr>
          <p:cNvPicPr>
            <a:picLocks noChangeAspect="1"/>
          </p:cNvPicPr>
          <p:nvPr/>
        </p:nvPicPr>
        <p:blipFill rotWithShape="1">
          <a:blip r:embed="rId3">
            <a:extLst>
              <a:ext uri="{28A0092B-C50C-407E-A947-70E740481C1C}">
                <a14:useLocalDpi xmlns:a14="http://schemas.microsoft.com/office/drawing/2010/main" val="0"/>
              </a:ext>
            </a:extLst>
          </a:blip>
          <a:srcRect t="22223" b="21646"/>
          <a:stretch/>
        </p:blipFill>
        <p:spPr>
          <a:xfrm>
            <a:off x="1004459" y="1285520"/>
            <a:ext cx="10183081" cy="4286960"/>
          </a:xfrm>
          <a:prstGeom prst="rect">
            <a:avLst/>
          </a:prstGeom>
        </p:spPr>
      </p:pic>
    </p:spTree>
    <p:extLst>
      <p:ext uri="{BB962C8B-B14F-4D97-AF65-F5344CB8AC3E}">
        <p14:creationId xmlns:p14="http://schemas.microsoft.com/office/powerpoint/2010/main" val="1021352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3" name="Picture 2">
            <a:extLst>
              <a:ext uri="{FF2B5EF4-FFF2-40B4-BE49-F238E27FC236}">
                <a16:creationId xmlns:a16="http://schemas.microsoft.com/office/drawing/2014/main" id="{06379B6F-5F80-4A66-9C9C-6FC3C3EC9322}"/>
              </a:ext>
            </a:extLst>
          </p:cNvPr>
          <p:cNvPicPr>
            <a:picLocks noChangeAspect="1"/>
          </p:cNvPicPr>
          <p:nvPr/>
        </p:nvPicPr>
        <p:blipFill>
          <a:blip r:embed="rId2"/>
          <a:stretch>
            <a:fillRect/>
          </a:stretch>
        </p:blipFill>
        <p:spPr>
          <a:xfrm>
            <a:off x="3841755" y="152400"/>
            <a:ext cx="4508489" cy="966962"/>
          </a:xfrm>
          <a:prstGeom prst="rect">
            <a:avLst/>
          </a:prstGeom>
        </p:spPr>
      </p:pic>
      <p:pic>
        <p:nvPicPr>
          <p:cNvPr id="4" name="Picture 3">
            <a:extLst>
              <a:ext uri="{FF2B5EF4-FFF2-40B4-BE49-F238E27FC236}">
                <a16:creationId xmlns:a16="http://schemas.microsoft.com/office/drawing/2014/main" id="{D33F4E81-9F3F-4663-A4EC-962F71C1281B}"/>
              </a:ext>
            </a:extLst>
          </p:cNvPr>
          <p:cNvPicPr>
            <a:picLocks noChangeAspect="1"/>
          </p:cNvPicPr>
          <p:nvPr/>
        </p:nvPicPr>
        <p:blipFill>
          <a:blip r:embed="rId3"/>
          <a:stretch>
            <a:fillRect/>
          </a:stretch>
        </p:blipFill>
        <p:spPr>
          <a:xfrm>
            <a:off x="914400" y="1447800"/>
            <a:ext cx="9829800" cy="4232455"/>
          </a:xfrm>
          <a:prstGeom prst="rect">
            <a:avLst/>
          </a:prstGeom>
        </p:spPr>
      </p:pic>
      <p:pic>
        <p:nvPicPr>
          <p:cNvPr id="2050" name="Picture 2" descr="Illustration of social media concept">
            <a:extLst>
              <a:ext uri="{FF2B5EF4-FFF2-40B4-BE49-F238E27FC236}">
                <a16:creationId xmlns:a16="http://schemas.microsoft.com/office/drawing/2014/main" id="{EDBE3EF2-9F69-4C9C-8FBC-14C033E58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684" y="1119362"/>
            <a:ext cx="4308655" cy="430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245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4" name="Picture 3">
            <a:extLst>
              <a:ext uri="{FF2B5EF4-FFF2-40B4-BE49-F238E27FC236}">
                <a16:creationId xmlns:a16="http://schemas.microsoft.com/office/drawing/2014/main" id="{17FB5D2D-A3C2-406D-BC23-A08A2D69476A}"/>
              </a:ext>
            </a:extLst>
          </p:cNvPr>
          <p:cNvPicPr>
            <a:picLocks noChangeAspect="1"/>
          </p:cNvPicPr>
          <p:nvPr/>
        </p:nvPicPr>
        <p:blipFill>
          <a:blip r:embed="rId2"/>
          <a:stretch>
            <a:fillRect/>
          </a:stretch>
        </p:blipFill>
        <p:spPr>
          <a:xfrm>
            <a:off x="4183204" y="304800"/>
            <a:ext cx="3825592" cy="908938"/>
          </a:xfrm>
          <a:prstGeom prst="rect">
            <a:avLst/>
          </a:prstGeom>
        </p:spPr>
      </p:pic>
      <p:pic>
        <p:nvPicPr>
          <p:cNvPr id="3074" name="Picture 2" descr="Abstract green background">
            <a:extLst>
              <a:ext uri="{FF2B5EF4-FFF2-40B4-BE49-F238E27FC236}">
                <a16:creationId xmlns:a16="http://schemas.microsoft.com/office/drawing/2014/main" id="{A800289F-705A-4F5B-904E-87E4DAA34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1998144"/>
            <a:ext cx="3286125" cy="3286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7CDA95-B0CC-4C96-AA21-F4EFD64F716E}"/>
              </a:ext>
            </a:extLst>
          </p:cNvPr>
          <p:cNvPicPr>
            <a:picLocks noChangeAspect="1"/>
          </p:cNvPicPr>
          <p:nvPr/>
        </p:nvPicPr>
        <p:blipFill>
          <a:blip r:embed="rId4"/>
          <a:stretch>
            <a:fillRect/>
          </a:stretch>
        </p:blipFill>
        <p:spPr>
          <a:xfrm>
            <a:off x="838200" y="1600200"/>
            <a:ext cx="14020390" cy="3962400"/>
          </a:xfrm>
          <a:prstGeom prst="rect">
            <a:avLst/>
          </a:prstGeom>
        </p:spPr>
      </p:pic>
    </p:spTree>
    <p:extLst>
      <p:ext uri="{BB962C8B-B14F-4D97-AF65-F5344CB8AC3E}">
        <p14:creationId xmlns:p14="http://schemas.microsoft.com/office/powerpoint/2010/main" val="4000177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2" name="Picture 1">
            <a:extLst>
              <a:ext uri="{FF2B5EF4-FFF2-40B4-BE49-F238E27FC236}">
                <a16:creationId xmlns:a16="http://schemas.microsoft.com/office/drawing/2014/main" id="{5C9A728F-93E1-470E-B395-201245EDC8C7}"/>
              </a:ext>
            </a:extLst>
          </p:cNvPr>
          <p:cNvPicPr>
            <a:picLocks noChangeAspect="1"/>
          </p:cNvPicPr>
          <p:nvPr/>
        </p:nvPicPr>
        <p:blipFill>
          <a:blip r:embed="rId2"/>
          <a:stretch>
            <a:fillRect/>
          </a:stretch>
        </p:blipFill>
        <p:spPr>
          <a:xfrm>
            <a:off x="2286000" y="152400"/>
            <a:ext cx="7620000" cy="1350900"/>
          </a:xfrm>
          <a:prstGeom prst="rect">
            <a:avLst/>
          </a:prstGeom>
        </p:spPr>
      </p:pic>
      <p:pic>
        <p:nvPicPr>
          <p:cNvPr id="3" name="Picture 2">
            <a:extLst>
              <a:ext uri="{FF2B5EF4-FFF2-40B4-BE49-F238E27FC236}">
                <a16:creationId xmlns:a16="http://schemas.microsoft.com/office/drawing/2014/main" id="{0E036FF8-6023-436F-A821-5609414AB8B8}"/>
              </a:ext>
            </a:extLst>
          </p:cNvPr>
          <p:cNvPicPr>
            <a:picLocks noChangeAspect="1"/>
          </p:cNvPicPr>
          <p:nvPr/>
        </p:nvPicPr>
        <p:blipFill>
          <a:blip r:embed="rId3"/>
          <a:stretch>
            <a:fillRect/>
          </a:stretch>
        </p:blipFill>
        <p:spPr>
          <a:xfrm>
            <a:off x="1447801" y="1676400"/>
            <a:ext cx="2057400" cy="673021"/>
          </a:xfrm>
          <a:prstGeom prst="rect">
            <a:avLst/>
          </a:prstGeom>
        </p:spPr>
      </p:pic>
      <p:pic>
        <p:nvPicPr>
          <p:cNvPr id="6" name="Picture 5">
            <a:extLst>
              <a:ext uri="{FF2B5EF4-FFF2-40B4-BE49-F238E27FC236}">
                <a16:creationId xmlns:a16="http://schemas.microsoft.com/office/drawing/2014/main" id="{E9306921-6399-4239-BAF9-7C90822182C9}"/>
              </a:ext>
            </a:extLst>
          </p:cNvPr>
          <p:cNvPicPr>
            <a:picLocks noChangeAspect="1"/>
          </p:cNvPicPr>
          <p:nvPr/>
        </p:nvPicPr>
        <p:blipFill>
          <a:blip r:embed="rId4"/>
          <a:stretch>
            <a:fillRect/>
          </a:stretch>
        </p:blipFill>
        <p:spPr>
          <a:xfrm>
            <a:off x="4953000" y="3079155"/>
            <a:ext cx="2514772" cy="2611495"/>
          </a:xfrm>
          <a:prstGeom prst="rect">
            <a:avLst/>
          </a:prstGeom>
        </p:spPr>
      </p:pic>
      <p:pic>
        <p:nvPicPr>
          <p:cNvPr id="5" name="Picture 4">
            <a:extLst>
              <a:ext uri="{FF2B5EF4-FFF2-40B4-BE49-F238E27FC236}">
                <a16:creationId xmlns:a16="http://schemas.microsoft.com/office/drawing/2014/main" id="{23DCED62-E39B-43B3-9766-611B12A7D3C8}"/>
              </a:ext>
            </a:extLst>
          </p:cNvPr>
          <p:cNvPicPr>
            <a:picLocks noChangeAspect="1"/>
          </p:cNvPicPr>
          <p:nvPr/>
        </p:nvPicPr>
        <p:blipFill>
          <a:blip r:embed="rId5"/>
          <a:stretch>
            <a:fillRect/>
          </a:stretch>
        </p:blipFill>
        <p:spPr>
          <a:xfrm>
            <a:off x="7754558" y="1744611"/>
            <a:ext cx="3017716" cy="644323"/>
          </a:xfrm>
          <a:prstGeom prst="rect">
            <a:avLst/>
          </a:prstGeom>
        </p:spPr>
      </p:pic>
      <p:pic>
        <p:nvPicPr>
          <p:cNvPr id="9" name="Picture 8">
            <a:extLst>
              <a:ext uri="{FF2B5EF4-FFF2-40B4-BE49-F238E27FC236}">
                <a16:creationId xmlns:a16="http://schemas.microsoft.com/office/drawing/2014/main" id="{FB906BEC-D890-4861-BD02-2545FD0B0D48}"/>
              </a:ext>
            </a:extLst>
          </p:cNvPr>
          <p:cNvPicPr>
            <a:picLocks noChangeAspect="1"/>
          </p:cNvPicPr>
          <p:nvPr/>
        </p:nvPicPr>
        <p:blipFill>
          <a:blip r:embed="rId6"/>
          <a:stretch>
            <a:fillRect/>
          </a:stretch>
        </p:blipFill>
        <p:spPr>
          <a:xfrm>
            <a:off x="296925" y="2473097"/>
            <a:ext cx="5456261" cy="1911806"/>
          </a:xfrm>
          <a:prstGeom prst="rect">
            <a:avLst/>
          </a:prstGeom>
        </p:spPr>
      </p:pic>
      <p:pic>
        <p:nvPicPr>
          <p:cNvPr id="10" name="Picture 9">
            <a:extLst>
              <a:ext uri="{FF2B5EF4-FFF2-40B4-BE49-F238E27FC236}">
                <a16:creationId xmlns:a16="http://schemas.microsoft.com/office/drawing/2014/main" id="{85CA9A73-B2B9-4610-8618-F1BDE2D7CC5D}"/>
              </a:ext>
            </a:extLst>
          </p:cNvPr>
          <p:cNvPicPr>
            <a:picLocks noChangeAspect="1"/>
          </p:cNvPicPr>
          <p:nvPr/>
        </p:nvPicPr>
        <p:blipFill>
          <a:blip r:embed="rId7"/>
          <a:stretch>
            <a:fillRect/>
          </a:stretch>
        </p:blipFill>
        <p:spPr>
          <a:xfrm>
            <a:off x="7086600" y="2392185"/>
            <a:ext cx="4876800" cy="1945555"/>
          </a:xfrm>
          <a:prstGeom prst="rect">
            <a:avLst/>
          </a:prstGeom>
        </p:spPr>
      </p:pic>
    </p:spTree>
    <p:extLst>
      <p:ext uri="{BB962C8B-B14F-4D97-AF65-F5344CB8AC3E}">
        <p14:creationId xmlns:p14="http://schemas.microsoft.com/office/powerpoint/2010/main" val="4294413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3" name="Picture 2">
            <a:extLst>
              <a:ext uri="{FF2B5EF4-FFF2-40B4-BE49-F238E27FC236}">
                <a16:creationId xmlns:a16="http://schemas.microsoft.com/office/drawing/2014/main" id="{2C840A66-FC05-4269-A528-FA495E0E160C}"/>
              </a:ext>
            </a:extLst>
          </p:cNvPr>
          <p:cNvPicPr>
            <a:picLocks noChangeAspect="1"/>
          </p:cNvPicPr>
          <p:nvPr/>
        </p:nvPicPr>
        <p:blipFill>
          <a:blip r:embed="rId2"/>
          <a:stretch>
            <a:fillRect/>
          </a:stretch>
        </p:blipFill>
        <p:spPr>
          <a:xfrm>
            <a:off x="2359229" y="304800"/>
            <a:ext cx="7306942" cy="1295400"/>
          </a:xfrm>
          <a:prstGeom prst="rect">
            <a:avLst/>
          </a:prstGeom>
        </p:spPr>
      </p:pic>
      <p:pic>
        <p:nvPicPr>
          <p:cNvPr id="5" name="Picture 4">
            <a:extLst>
              <a:ext uri="{FF2B5EF4-FFF2-40B4-BE49-F238E27FC236}">
                <a16:creationId xmlns:a16="http://schemas.microsoft.com/office/drawing/2014/main" id="{A7138908-E599-47F8-AD25-B2B693377D52}"/>
              </a:ext>
            </a:extLst>
          </p:cNvPr>
          <p:cNvPicPr>
            <a:picLocks noChangeAspect="1"/>
          </p:cNvPicPr>
          <p:nvPr/>
        </p:nvPicPr>
        <p:blipFill>
          <a:blip r:embed="rId3"/>
          <a:stretch>
            <a:fillRect/>
          </a:stretch>
        </p:blipFill>
        <p:spPr>
          <a:xfrm>
            <a:off x="7162800" y="1912629"/>
            <a:ext cx="4038600" cy="4176504"/>
          </a:xfrm>
          <a:prstGeom prst="rect">
            <a:avLst/>
          </a:prstGeom>
        </p:spPr>
      </p:pic>
      <p:pic>
        <p:nvPicPr>
          <p:cNvPr id="6" name="Picture 5">
            <a:extLst>
              <a:ext uri="{FF2B5EF4-FFF2-40B4-BE49-F238E27FC236}">
                <a16:creationId xmlns:a16="http://schemas.microsoft.com/office/drawing/2014/main" id="{6D12004B-4A09-4639-80E6-EC68860E77E6}"/>
              </a:ext>
            </a:extLst>
          </p:cNvPr>
          <p:cNvPicPr>
            <a:picLocks noChangeAspect="1"/>
          </p:cNvPicPr>
          <p:nvPr/>
        </p:nvPicPr>
        <p:blipFill>
          <a:blip r:embed="rId4"/>
          <a:stretch>
            <a:fillRect/>
          </a:stretch>
        </p:blipFill>
        <p:spPr>
          <a:xfrm>
            <a:off x="381000" y="1655664"/>
            <a:ext cx="4444257" cy="606622"/>
          </a:xfrm>
          <a:prstGeom prst="rect">
            <a:avLst/>
          </a:prstGeom>
        </p:spPr>
      </p:pic>
      <p:pic>
        <p:nvPicPr>
          <p:cNvPr id="8" name="Picture 7">
            <a:extLst>
              <a:ext uri="{FF2B5EF4-FFF2-40B4-BE49-F238E27FC236}">
                <a16:creationId xmlns:a16="http://schemas.microsoft.com/office/drawing/2014/main" id="{6D4BD38E-DBED-46A6-8528-D595F490DF2F}"/>
              </a:ext>
            </a:extLst>
          </p:cNvPr>
          <p:cNvPicPr>
            <a:picLocks noChangeAspect="1"/>
          </p:cNvPicPr>
          <p:nvPr/>
        </p:nvPicPr>
        <p:blipFill>
          <a:blip r:embed="rId5"/>
          <a:stretch>
            <a:fillRect/>
          </a:stretch>
        </p:blipFill>
        <p:spPr>
          <a:xfrm>
            <a:off x="609600" y="1980784"/>
            <a:ext cx="6099412" cy="1480526"/>
          </a:xfrm>
          <a:prstGeom prst="rect">
            <a:avLst/>
          </a:prstGeom>
        </p:spPr>
      </p:pic>
      <p:pic>
        <p:nvPicPr>
          <p:cNvPr id="9" name="Picture 8">
            <a:extLst>
              <a:ext uri="{FF2B5EF4-FFF2-40B4-BE49-F238E27FC236}">
                <a16:creationId xmlns:a16="http://schemas.microsoft.com/office/drawing/2014/main" id="{7B58E2B8-71D3-4C20-865A-B59D54598555}"/>
              </a:ext>
            </a:extLst>
          </p:cNvPr>
          <p:cNvPicPr>
            <a:picLocks noChangeAspect="1"/>
          </p:cNvPicPr>
          <p:nvPr/>
        </p:nvPicPr>
        <p:blipFill>
          <a:blip r:embed="rId6"/>
          <a:stretch>
            <a:fillRect/>
          </a:stretch>
        </p:blipFill>
        <p:spPr>
          <a:xfrm>
            <a:off x="351402" y="3697571"/>
            <a:ext cx="4478668" cy="606621"/>
          </a:xfrm>
          <a:prstGeom prst="rect">
            <a:avLst/>
          </a:prstGeom>
        </p:spPr>
      </p:pic>
      <p:pic>
        <p:nvPicPr>
          <p:cNvPr id="10" name="Picture 9">
            <a:extLst>
              <a:ext uri="{FF2B5EF4-FFF2-40B4-BE49-F238E27FC236}">
                <a16:creationId xmlns:a16="http://schemas.microsoft.com/office/drawing/2014/main" id="{9E3E9D43-D0FE-4C08-88CE-AE9B58E25F8D}"/>
              </a:ext>
            </a:extLst>
          </p:cNvPr>
          <p:cNvPicPr>
            <a:picLocks noChangeAspect="1"/>
          </p:cNvPicPr>
          <p:nvPr/>
        </p:nvPicPr>
        <p:blipFill>
          <a:blip r:embed="rId7"/>
          <a:stretch>
            <a:fillRect/>
          </a:stretch>
        </p:blipFill>
        <p:spPr>
          <a:xfrm>
            <a:off x="609600" y="4262641"/>
            <a:ext cx="5588658" cy="1528559"/>
          </a:xfrm>
          <a:prstGeom prst="rect">
            <a:avLst/>
          </a:prstGeom>
        </p:spPr>
      </p:pic>
    </p:spTree>
    <p:extLst>
      <p:ext uri="{BB962C8B-B14F-4D97-AF65-F5344CB8AC3E}">
        <p14:creationId xmlns:p14="http://schemas.microsoft.com/office/powerpoint/2010/main" val="4244388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3" name="Picture 2">
            <a:extLst>
              <a:ext uri="{FF2B5EF4-FFF2-40B4-BE49-F238E27FC236}">
                <a16:creationId xmlns:a16="http://schemas.microsoft.com/office/drawing/2014/main" id="{68636FF7-0275-4605-92FE-8DC8B9B6F3BE}"/>
              </a:ext>
            </a:extLst>
          </p:cNvPr>
          <p:cNvPicPr>
            <a:picLocks noChangeAspect="1"/>
          </p:cNvPicPr>
          <p:nvPr/>
        </p:nvPicPr>
        <p:blipFill>
          <a:blip r:embed="rId2"/>
          <a:stretch>
            <a:fillRect/>
          </a:stretch>
        </p:blipFill>
        <p:spPr>
          <a:xfrm>
            <a:off x="2946935" y="2541"/>
            <a:ext cx="5943600" cy="725165"/>
          </a:xfrm>
          <a:prstGeom prst="rect">
            <a:avLst/>
          </a:prstGeom>
        </p:spPr>
      </p:pic>
      <p:pic>
        <p:nvPicPr>
          <p:cNvPr id="6" name="Picture 5">
            <a:extLst>
              <a:ext uri="{FF2B5EF4-FFF2-40B4-BE49-F238E27FC236}">
                <a16:creationId xmlns:a16="http://schemas.microsoft.com/office/drawing/2014/main" id="{D5659A4E-645F-43E6-BEC4-4B3C27D4033C}"/>
              </a:ext>
            </a:extLst>
          </p:cNvPr>
          <p:cNvPicPr>
            <a:picLocks noChangeAspect="1"/>
          </p:cNvPicPr>
          <p:nvPr/>
        </p:nvPicPr>
        <p:blipFill rotWithShape="1">
          <a:blip r:embed="rId3">
            <a:extLst>
              <a:ext uri="{28A0092B-C50C-407E-A947-70E740481C1C}">
                <a14:useLocalDpi xmlns:a14="http://schemas.microsoft.com/office/drawing/2010/main" val="0"/>
              </a:ext>
            </a:extLst>
          </a:blip>
          <a:srcRect t="7692"/>
          <a:stretch/>
        </p:blipFill>
        <p:spPr>
          <a:xfrm>
            <a:off x="1752600" y="580292"/>
            <a:ext cx="8229600" cy="5697415"/>
          </a:xfrm>
          <a:prstGeom prst="rect">
            <a:avLst/>
          </a:prstGeom>
        </p:spPr>
      </p:pic>
    </p:spTree>
    <p:extLst>
      <p:ext uri="{BB962C8B-B14F-4D97-AF65-F5344CB8AC3E}">
        <p14:creationId xmlns:p14="http://schemas.microsoft.com/office/powerpoint/2010/main" val="1130246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DCA676-42AF-4550-AF45-C80CAEB857A1}"/>
              </a:ext>
            </a:extLst>
          </p:cNvPr>
          <p:cNvPicPr>
            <a:picLocks noChangeAspect="1"/>
          </p:cNvPicPr>
          <p:nvPr/>
        </p:nvPicPr>
        <p:blipFill>
          <a:blip r:embed="rId2"/>
          <a:stretch>
            <a:fillRect/>
          </a:stretch>
        </p:blipFill>
        <p:spPr>
          <a:xfrm>
            <a:off x="3430293" y="228600"/>
            <a:ext cx="5331414" cy="963252"/>
          </a:xfrm>
          <a:prstGeom prst="rect">
            <a:avLst/>
          </a:prstGeom>
        </p:spPr>
      </p:pic>
      <p:pic>
        <p:nvPicPr>
          <p:cNvPr id="12" name="Picture 11">
            <a:extLst>
              <a:ext uri="{FF2B5EF4-FFF2-40B4-BE49-F238E27FC236}">
                <a16:creationId xmlns:a16="http://schemas.microsoft.com/office/drawing/2014/main" id="{CA48A41A-E7BD-435B-A9DB-DD472BDD46B0}"/>
              </a:ext>
            </a:extLst>
          </p:cNvPr>
          <p:cNvPicPr>
            <a:picLocks noChangeAspect="1"/>
          </p:cNvPicPr>
          <p:nvPr/>
        </p:nvPicPr>
        <p:blipFill>
          <a:blip r:embed="rId3"/>
          <a:stretch>
            <a:fillRect/>
          </a:stretch>
        </p:blipFill>
        <p:spPr>
          <a:xfrm>
            <a:off x="152400" y="3519714"/>
            <a:ext cx="2590800" cy="1509486"/>
          </a:xfrm>
          <a:prstGeom prst="rect">
            <a:avLst/>
          </a:prstGeom>
        </p:spPr>
      </p:pic>
      <p:pic>
        <p:nvPicPr>
          <p:cNvPr id="13" name="Picture 12">
            <a:extLst>
              <a:ext uri="{FF2B5EF4-FFF2-40B4-BE49-F238E27FC236}">
                <a16:creationId xmlns:a16="http://schemas.microsoft.com/office/drawing/2014/main" id="{85C4CF19-D9AC-40CF-B593-CFE5515997F6}"/>
              </a:ext>
            </a:extLst>
          </p:cNvPr>
          <p:cNvPicPr>
            <a:picLocks noChangeAspect="1"/>
          </p:cNvPicPr>
          <p:nvPr/>
        </p:nvPicPr>
        <p:blipFill>
          <a:blip r:embed="rId4"/>
          <a:stretch>
            <a:fillRect/>
          </a:stretch>
        </p:blipFill>
        <p:spPr>
          <a:xfrm>
            <a:off x="3238321" y="1371600"/>
            <a:ext cx="2400479" cy="1447800"/>
          </a:xfrm>
          <a:prstGeom prst="rect">
            <a:avLst/>
          </a:prstGeom>
        </p:spPr>
      </p:pic>
      <p:pic>
        <p:nvPicPr>
          <p:cNvPr id="14" name="Picture 13">
            <a:extLst>
              <a:ext uri="{FF2B5EF4-FFF2-40B4-BE49-F238E27FC236}">
                <a16:creationId xmlns:a16="http://schemas.microsoft.com/office/drawing/2014/main" id="{DA22C629-E3A5-454B-99E6-37B848F5F9AE}"/>
              </a:ext>
            </a:extLst>
          </p:cNvPr>
          <p:cNvPicPr>
            <a:picLocks noChangeAspect="1"/>
          </p:cNvPicPr>
          <p:nvPr/>
        </p:nvPicPr>
        <p:blipFill>
          <a:blip r:embed="rId5"/>
          <a:stretch>
            <a:fillRect/>
          </a:stretch>
        </p:blipFill>
        <p:spPr>
          <a:xfrm>
            <a:off x="6021093" y="1296293"/>
            <a:ext cx="2513307" cy="1523107"/>
          </a:xfrm>
          <a:prstGeom prst="rect">
            <a:avLst/>
          </a:prstGeom>
        </p:spPr>
      </p:pic>
      <p:pic>
        <p:nvPicPr>
          <p:cNvPr id="29" name="Picture 28">
            <a:extLst>
              <a:ext uri="{FF2B5EF4-FFF2-40B4-BE49-F238E27FC236}">
                <a16:creationId xmlns:a16="http://schemas.microsoft.com/office/drawing/2014/main" id="{66852F5A-45A4-4E25-A2CE-81AB5AB67CCB}"/>
              </a:ext>
            </a:extLst>
          </p:cNvPr>
          <p:cNvPicPr>
            <a:picLocks noChangeAspect="1"/>
          </p:cNvPicPr>
          <p:nvPr/>
        </p:nvPicPr>
        <p:blipFill>
          <a:blip r:embed="rId6"/>
          <a:stretch>
            <a:fillRect/>
          </a:stretch>
        </p:blipFill>
        <p:spPr>
          <a:xfrm>
            <a:off x="3159334" y="3520516"/>
            <a:ext cx="2442029" cy="2209800"/>
          </a:xfrm>
          <a:prstGeom prst="rect">
            <a:avLst/>
          </a:prstGeom>
        </p:spPr>
      </p:pic>
      <p:pic>
        <p:nvPicPr>
          <p:cNvPr id="30" name="Picture 29">
            <a:extLst>
              <a:ext uri="{FF2B5EF4-FFF2-40B4-BE49-F238E27FC236}">
                <a16:creationId xmlns:a16="http://schemas.microsoft.com/office/drawing/2014/main" id="{D1EC7DE0-B3C8-4803-BB3B-E50E0994C244}"/>
              </a:ext>
            </a:extLst>
          </p:cNvPr>
          <p:cNvPicPr>
            <a:picLocks noChangeAspect="1"/>
          </p:cNvPicPr>
          <p:nvPr/>
        </p:nvPicPr>
        <p:blipFill>
          <a:blip r:embed="rId7"/>
          <a:stretch>
            <a:fillRect/>
          </a:stretch>
        </p:blipFill>
        <p:spPr>
          <a:xfrm>
            <a:off x="6324600" y="3424187"/>
            <a:ext cx="2721381" cy="2344160"/>
          </a:xfrm>
          <a:prstGeom prst="rect">
            <a:avLst/>
          </a:prstGeom>
        </p:spPr>
      </p:pic>
      <p:pic>
        <p:nvPicPr>
          <p:cNvPr id="31" name="Picture 30">
            <a:extLst>
              <a:ext uri="{FF2B5EF4-FFF2-40B4-BE49-F238E27FC236}">
                <a16:creationId xmlns:a16="http://schemas.microsoft.com/office/drawing/2014/main" id="{0E718143-93DB-4394-8E83-AB3DAA0733A0}"/>
              </a:ext>
            </a:extLst>
          </p:cNvPr>
          <p:cNvPicPr>
            <a:picLocks noChangeAspect="1"/>
          </p:cNvPicPr>
          <p:nvPr/>
        </p:nvPicPr>
        <p:blipFill>
          <a:blip r:embed="rId8"/>
          <a:stretch>
            <a:fillRect/>
          </a:stretch>
        </p:blipFill>
        <p:spPr>
          <a:xfrm>
            <a:off x="9448800" y="3352800"/>
            <a:ext cx="2469013" cy="2200252"/>
          </a:xfrm>
          <a:prstGeom prst="rect">
            <a:avLst/>
          </a:prstGeom>
        </p:spPr>
      </p:pic>
    </p:spTree>
    <p:extLst>
      <p:ext uri="{BB962C8B-B14F-4D97-AF65-F5344CB8AC3E}">
        <p14:creationId xmlns:p14="http://schemas.microsoft.com/office/powerpoint/2010/main" val="4150955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2" name="Picture 1">
            <a:extLst>
              <a:ext uri="{FF2B5EF4-FFF2-40B4-BE49-F238E27FC236}">
                <a16:creationId xmlns:a16="http://schemas.microsoft.com/office/drawing/2014/main" id="{45C6347B-9B86-4A92-9F6D-F26731E416E7}"/>
              </a:ext>
            </a:extLst>
          </p:cNvPr>
          <p:cNvPicPr>
            <a:picLocks noChangeAspect="1"/>
          </p:cNvPicPr>
          <p:nvPr/>
        </p:nvPicPr>
        <p:blipFill>
          <a:blip r:embed="rId2"/>
          <a:stretch>
            <a:fillRect/>
          </a:stretch>
        </p:blipFill>
        <p:spPr>
          <a:xfrm>
            <a:off x="3700061" y="152400"/>
            <a:ext cx="4791878" cy="948174"/>
          </a:xfrm>
          <a:prstGeom prst="rect">
            <a:avLst/>
          </a:prstGeom>
        </p:spPr>
      </p:pic>
      <p:pic>
        <p:nvPicPr>
          <p:cNvPr id="4" name="Picture 3">
            <a:extLst>
              <a:ext uri="{FF2B5EF4-FFF2-40B4-BE49-F238E27FC236}">
                <a16:creationId xmlns:a16="http://schemas.microsoft.com/office/drawing/2014/main" id="{277920FC-55EF-49A7-936E-86921A3B7312}"/>
              </a:ext>
            </a:extLst>
          </p:cNvPr>
          <p:cNvPicPr>
            <a:picLocks noChangeAspect="1"/>
          </p:cNvPicPr>
          <p:nvPr/>
        </p:nvPicPr>
        <p:blipFill>
          <a:blip r:embed="rId3"/>
          <a:stretch>
            <a:fillRect/>
          </a:stretch>
        </p:blipFill>
        <p:spPr>
          <a:xfrm>
            <a:off x="701022" y="2209800"/>
            <a:ext cx="10789955" cy="3047498"/>
          </a:xfrm>
          <a:prstGeom prst="rect">
            <a:avLst/>
          </a:prstGeom>
        </p:spPr>
      </p:pic>
      <p:pic>
        <p:nvPicPr>
          <p:cNvPr id="5" name="Picture 4">
            <a:extLst>
              <a:ext uri="{FF2B5EF4-FFF2-40B4-BE49-F238E27FC236}">
                <a16:creationId xmlns:a16="http://schemas.microsoft.com/office/drawing/2014/main" id="{35ABED27-B9C3-4F5D-B242-1DDCD985577F}"/>
              </a:ext>
            </a:extLst>
          </p:cNvPr>
          <p:cNvPicPr>
            <a:picLocks noChangeAspect="1"/>
          </p:cNvPicPr>
          <p:nvPr/>
        </p:nvPicPr>
        <p:blipFill>
          <a:blip r:embed="rId4"/>
          <a:stretch>
            <a:fillRect/>
          </a:stretch>
        </p:blipFill>
        <p:spPr>
          <a:xfrm>
            <a:off x="7333374" y="520615"/>
            <a:ext cx="4865043" cy="2908385"/>
          </a:xfrm>
          <a:prstGeom prst="rect">
            <a:avLst/>
          </a:prstGeom>
        </p:spPr>
      </p:pic>
    </p:spTree>
    <p:extLst>
      <p:ext uri="{BB962C8B-B14F-4D97-AF65-F5344CB8AC3E}">
        <p14:creationId xmlns:p14="http://schemas.microsoft.com/office/powerpoint/2010/main" val="2492544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9E7D98-4500-4772-96D7-40BA2F09856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2" name="Picture 1">
            <a:extLst>
              <a:ext uri="{FF2B5EF4-FFF2-40B4-BE49-F238E27FC236}">
                <a16:creationId xmlns:a16="http://schemas.microsoft.com/office/drawing/2014/main" id="{3BE466C4-1689-4662-BE14-2F644F3E2909}"/>
              </a:ext>
            </a:extLst>
          </p:cNvPr>
          <p:cNvPicPr>
            <a:picLocks noChangeAspect="1"/>
          </p:cNvPicPr>
          <p:nvPr/>
        </p:nvPicPr>
        <p:blipFill>
          <a:blip r:embed="rId2"/>
          <a:stretch>
            <a:fillRect/>
          </a:stretch>
        </p:blipFill>
        <p:spPr>
          <a:xfrm>
            <a:off x="4038600" y="117742"/>
            <a:ext cx="3918514" cy="990600"/>
          </a:xfrm>
          <a:prstGeom prst="rect">
            <a:avLst/>
          </a:prstGeom>
        </p:spPr>
      </p:pic>
      <p:pic>
        <p:nvPicPr>
          <p:cNvPr id="5" name="Picture 4">
            <a:extLst>
              <a:ext uri="{FF2B5EF4-FFF2-40B4-BE49-F238E27FC236}">
                <a16:creationId xmlns:a16="http://schemas.microsoft.com/office/drawing/2014/main" id="{D8D06319-EBA6-4B31-91DA-34492DADFEED}"/>
              </a:ext>
            </a:extLst>
          </p:cNvPr>
          <p:cNvPicPr>
            <a:picLocks noChangeAspect="1"/>
          </p:cNvPicPr>
          <p:nvPr/>
        </p:nvPicPr>
        <p:blipFill>
          <a:blip r:embed="rId3"/>
          <a:stretch>
            <a:fillRect/>
          </a:stretch>
        </p:blipFill>
        <p:spPr>
          <a:xfrm>
            <a:off x="533400" y="1252483"/>
            <a:ext cx="11411894" cy="4353034"/>
          </a:xfrm>
          <a:prstGeom prst="rect">
            <a:avLst/>
          </a:prstGeom>
        </p:spPr>
      </p:pic>
    </p:spTree>
    <p:extLst>
      <p:ext uri="{BB962C8B-B14F-4D97-AF65-F5344CB8AC3E}">
        <p14:creationId xmlns:p14="http://schemas.microsoft.com/office/powerpoint/2010/main" val="3411526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5BFD86-C30D-41A3-92E2-A753617184AD}"/>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sz="1800">
                <a:solidFill>
                  <a:schemeClr val="tx1"/>
                </a:solidFill>
              </a:rPr>
              <a:t>  |   </a:t>
            </a:r>
            <a:r>
              <a:rPr lang="en-US" b="1">
                <a:solidFill>
                  <a:schemeClr val="tx1"/>
                </a:solidFill>
              </a:rPr>
              <a:t> Fernando W.T.R.P </a:t>
            </a:r>
            <a:r>
              <a:rPr lang="en-US" sz="1800">
                <a:solidFill>
                  <a:schemeClr val="tx1"/>
                </a:solidFill>
              </a:rPr>
              <a:t>|   </a:t>
            </a:r>
            <a:r>
              <a:rPr lang="en-US" sz="1800" b="1">
                <a:solidFill>
                  <a:schemeClr val="tx1"/>
                </a:solidFill>
              </a:rPr>
              <a:t>24-25J-132</a:t>
            </a:r>
            <a:endParaRPr lang="en-US">
              <a:solidFill>
                <a:schemeClr val="tx1"/>
              </a:solidFill>
            </a:endParaRPr>
          </a:p>
        </p:txBody>
      </p:sp>
      <p:pic>
        <p:nvPicPr>
          <p:cNvPr id="8" name="Picture 7">
            <a:extLst>
              <a:ext uri="{FF2B5EF4-FFF2-40B4-BE49-F238E27FC236}">
                <a16:creationId xmlns:a16="http://schemas.microsoft.com/office/drawing/2014/main" id="{55CFC7D1-11AA-4ADC-8B4B-FEAC8FF0FF5D}"/>
              </a:ext>
            </a:extLst>
          </p:cNvPr>
          <p:cNvPicPr>
            <a:picLocks noChangeAspect="1"/>
          </p:cNvPicPr>
          <p:nvPr/>
        </p:nvPicPr>
        <p:blipFill>
          <a:blip r:embed="rId2"/>
          <a:stretch>
            <a:fillRect/>
          </a:stretch>
        </p:blipFill>
        <p:spPr>
          <a:xfrm>
            <a:off x="8686800" y="846870"/>
            <a:ext cx="1183341" cy="1219200"/>
          </a:xfrm>
          <a:prstGeom prst="rect">
            <a:avLst/>
          </a:prstGeom>
        </p:spPr>
      </p:pic>
      <p:pic>
        <p:nvPicPr>
          <p:cNvPr id="9" name="Picture 8">
            <a:extLst>
              <a:ext uri="{FF2B5EF4-FFF2-40B4-BE49-F238E27FC236}">
                <a16:creationId xmlns:a16="http://schemas.microsoft.com/office/drawing/2014/main" id="{1ADEFCF5-20C6-43F8-B54C-0DB4852D9456}"/>
              </a:ext>
            </a:extLst>
          </p:cNvPr>
          <p:cNvPicPr>
            <a:picLocks noChangeAspect="1"/>
          </p:cNvPicPr>
          <p:nvPr/>
        </p:nvPicPr>
        <p:blipFill>
          <a:blip r:embed="rId2"/>
          <a:stretch>
            <a:fillRect/>
          </a:stretch>
        </p:blipFill>
        <p:spPr>
          <a:xfrm>
            <a:off x="1387835" y="4419600"/>
            <a:ext cx="1183341" cy="1219200"/>
          </a:xfrm>
          <a:prstGeom prst="rect">
            <a:avLst/>
          </a:prstGeom>
        </p:spPr>
      </p:pic>
      <p:sp>
        <p:nvSpPr>
          <p:cNvPr id="2" name="Title 4">
            <a:extLst>
              <a:ext uri="{FF2B5EF4-FFF2-40B4-BE49-F238E27FC236}">
                <a16:creationId xmlns:a16="http://schemas.microsoft.com/office/drawing/2014/main" id="{C68619D4-671D-0D73-3351-80B869C6D1AF}"/>
              </a:ext>
            </a:extLst>
          </p:cNvPr>
          <p:cNvSpPr txBox="1">
            <a:spLocks/>
          </p:cNvSpPr>
          <p:nvPr/>
        </p:nvSpPr>
        <p:spPr>
          <a:xfrm>
            <a:off x="963084" y="2837087"/>
            <a:ext cx="10363200" cy="13620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endParaRPr lang="en-US"/>
          </a:p>
        </p:txBody>
      </p:sp>
      <p:sp>
        <p:nvSpPr>
          <p:cNvPr id="3" name="Title 4">
            <a:extLst>
              <a:ext uri="{FF2B5EF4-FFF2-40B4-BE49-F238E27FC236}">
                <a16:creationId xmlns:a16="http://schemas.microsoft.com/office/drawing/2014/main" id="{EC4D9AEA-054F-25D7-0F23-8FEAC6518B5C}"/>
              </a:ext>
            </a:extLst>
          </p:cNvPr>
          <p:cNvSpPr txBox="1">
            <a:spLocks/>
          </p:cNvSpPr>
          <p:nvPr/>
        </p:nvSpPr>
        <p:spPr>
          <a:xfrm>
            <a:off x="5143500" y="2837087"/>
            <a:ext cx="7086600" cy="1362075"/>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r>
              <a:rPr lang="en-US" sz="21600">
                <a:latin typeface="+mj-lt"/>
              </a:rPr>
              <a:t>Fernando W.T.R.P</a:t>
            </a:r>
            <a:endParaRPr lang="en-US" sz="21600" dirty="0">
              <a:latin typeface="+mj-lt"/>
            </a:endParaRPr>
          </a:p>
          <a:p>
            <a:r>
              <a:rPr lang="en-US" sz="14700">
                <a:latin typeface="+mj-lt"/>
              </a:rPr>
              <a:t>IT21278280</a:t>
            </a:r>
            <a:endParaRPr lang="en-US" sz="14700" dirty="0">
              <a:latin typeface="+mj-lt"/>
            </a:endParaRPr>
          </a:p>
          <a:p>
            <a:endParaRPr lang="en-US" dirty="0"/>
          </a:p>
          <a:p>
            <a:r>
              <a:rPr lang="en-US" sz="6400">
                <a:latin typeface="Adobe Devanagari"/>
              </a:rPr>
              <a:t>Software Engineering </a:t>
            </a:r>
          </a:p>
        </p:txBody>
      </p:sp>
      <p:pic>
        <p:nvPicPr>
          <p:cNvPr id="4" name="Picture 3" descr="A person in a white shirt and blue tie&#10;&#10;Description automatically generated">
            <a:extLst>
              <a:ext uri="{FF2B5EF4-FFF2-40B4-BE49-F238E27FC236}">
                <a16:creationId xmlns:a16="http://schemas.microsoft.com/office/drawing/2014/main" id="{ECD41E6B-1311-E2B8-D926-A1C2508A70CD}"/>
              </a:ext>
            </a:extLst>
          </p:cNvPr>
          <p:cNvPicPr>
            <a:picLocks noChangeAspect="1"/>
          </p:cNvPicPr>
          <p:nvPr/>
        </p:nvPicPr>
        <p:blipFill>
          <a:blip r:embed="rId3"/>
          <a:stretch>
            <a:fillRect/>
          </a:stretch>
        </p:blipFill>
        <p:spPr>
          <a:xfrm>
            <a:off x="2349246" y="778933"/>
            <a:ext cx="2921508" cy="411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64385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C9F285-9FC7-1CDD-D65E-B8027130A89B}"/>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a:solidFill>
                  <a:schemeClr val="tx1"/>
                </a:solidFill>
              </a:rPr>
              <a:t> </a:t>
            </a:r>
            <a:r>
              <a:rPr lang="en-US" sz="1800">
                <a:solidFill>
                  <a:schemeClr val="tx1"/>
                </a:solidFill>
              </a:rPr>
              <a:t>  |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sp>
        <p:nvSpPr>
          <p:cNvPr id="4" name="TextBox 3">
            <a:extLst>
              <a:ext uri="{FF2B5EF4-FFF2-40B4-BE49-F238E27FC236}">
                <a16:creationId xmlns:a16="http://schemas.microsoft.com/office/drawing/2014/main" id="{BB4E3937-2E3E-74FB-F2D8-E7A2BD11F536}"/>
              </a:ext>
            </a:extLst>
          </p:cNvPr>
          <p:cNvSpPr txBox="1"/>
          <p:nvPr/>
        </p:nvSpPr>
        <p:spPr>
          <a:xfrm>
            <a:off x="1271201" y="1310879"/>
            <a:ext cx="964537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latin typeface="Arial"/>
                <a:cs typeface="Arial"/>
              </a:rPr>
              <a:t>Continued Vehicle Horn Detection     &amp; </a:t>
            </a:r>
            <a:endParaRPr lang="en-US" sz="4400">
              <a:latin typeface="Cambria"/>
              <a:ea typeface="Cambria"/>
              <a:cs typeface="Arial"/>
            </a:endParaRPr>
          </a:p>
          <a:p>
            <a:pPr algn="ctr"/>
            <a:r>
              <a:rPr lang="en-US" sz="4400" b="1">
                <a:latin typeface="Arial"/>
                <a:cs typeface="Arial"/>
              </a:rPr>
              <a:t>Alert System</a:t>
            </a:r>
            <a:endParaRPr lang="en-US" sz="4400">
              <a:ea typeface="Cambria"/>
            </a:endParaRPr>
          </a:p>
        </p:txBody>
      </p:sp>
      <p:pic>
        <p:nvPicPr>
          <p:cNvPr id="5" name="Picture 4" descr="A group of cars driving on a road&#10;&#10;Description automatically generated">
            <a:extLst>
              <a:ext uri="{FF2B5EF4-FFF2-40B4-BE49-F238E27FC236}">
                <a16:creationId xmlns:a16="http://schemas.microsoft.com/office/drawing/2014/main" id="{FCE46DFF-BFE6-0696-B218-AB1F937DAB87}"/>
              </a:ext>
            </a:extLst>
          </p:cNvPr>
          <p:cNvPicPr>
            <a:picLocks noChangeAspect="1"/>
          </p:cNvPicPr>
          <p:nvPr/>
        </p:nvPicPr>
        <p:blipFill>
          <a:blip r:embed="rId2"/>
          <a:stretch>
            <a:fillRect/>
          </a:stretch>
        </p:blipFill>
        <p:spPr>
          <a:xfrm>
            <a:off x="2415209" y="3745948"/>
            <a:ext cx="2436192" cy="2425148"/>
          </a:xfrm>
          <a:prstGeom prst="rect">
            <a:avLst/>
          </a:prstGeom>
        </p:spPr>
      </p:pic>
      <p:pic>
        <p:nvPicPr>
          <p:cNvPr id="6" name="Picture 5" descr="A person holding a smart phone&#10;&#10;Description automatically generated">
            <a:extLst>
              <a:ext uri="{FF2B5EF4-FFF2-40B4-BE49-F238E27FC236}">
                <a16:creationId xmlns:a16="http://schemas.microsoft.com/office/drawing/2014/main" id="{72072646-4011-F3C5-F28F-3B82AF8109BB}"/>
              </a:ext>
            </a:extLst>
          </p:cNvPr>
          <p:cNvPicPr>
            <a:picLocks noChangeAspect="1"/>
          </p:cNvPicPr>
          <p:nvPr/>
        </p:nvPicPr>
        <p:blipFill>
          <a:blip r:embed="rId3"/>
          <a:stretch>
            <a:fillRect/>
          </a:stretch>
        </p:blipFill>
        <p:spPr>
          <a:xfrm>
            <a:off x="6095447" y="3748709"/>
            <a:ext cx="4006851" cy="2421835"/>
          </a:xfrm>
          <a:prstGeom prst="rect">
            <a:avLst/>
          </a:prstGeom>
        </p:spPr>
      </p:pic>
    </p:spTree>
    <p:extLst>
      <p:ext uri="{BB962C8B-B14F-4D97-AF65-F5344CB8AC3E}">
        <p14:creationId xmlns:p14="http://schemas.microsoft.com/office/powerpoint/2010/main" val="115701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98D66B-799A-4ACC-A348-D27025126743}"/>
              </a:ext>
            </a:extLst>
          </p:cNvPr>
          <p:cNvPicPr>
            <a:picLocks noChangeAspect="1"/>
          </p:cNvPicPr>
          <p:nvPr/>
        </p:nvPicPr>
        <p:blipFill>
          <a:blip r:embed="rId2"/>
          <a:stretch>
            <a:fillRect/>
          </a:stretch>
        </p:blipFill>
        <p:spPr>
          <a:xfrm>
            <a:off x="3931413" y="117742"/>
            <a:ext cx="4329173" cy="990600"/>
          </a:xfrm>
          <a:prstGeom prst="rect">
            <a:avLst/>
          </a:prstGeom>
        </p:spPr>
      </p:pic>
      <p:sp>
        <p:nvSpPr>
          <p:cNvPr id="2" name="Rectangle 1">
            <a:extLst>
              <a:ext uri="{FF2B5EF4-FFF2-40B4-BE49-F238E27FC236}">
                <a16:creationId xmlns:a16="http://schemas.microsoft.com/office/drawing/2014/main" id="{640E604D-D7B9-9DB8-BC68-B52750C85F09}"/>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a:solidFill>
                  <a:schemeClr val="tx1"/>
                </a:solidFill>
              </a:rPr>
              <a:t> </a:t>
            </a:r>
            <a:r>
              <a:rPr lang="en-US" sz="1800">
                <a:solidFill>
                  <a:schemeClr val="tx1"/>
                </a:solidFill>
              </a:rPr>
              <a:t>  |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sp>
        <p:nvSpPr>
          <p:cNvPr id="3" name="TextBox 2">
            <a:extLst>
              <a:ext uri="{FF2B5EF4-FFF2-40B4-BE49-F238E27FC236}">
                <a16:creationId xmlns:a16="http://schemas.microsoft.com/office/drawing/2014/main" id="{EA61393F-C204-ACE0-4C28-8AE3E70EC870}"/>
              </a:ext>
            </a:extLst>
          </p:cNvPr>
          <p:cNvSpPr txBox="1"/>
          <p:nvPr/>
        </p:nvSpPr>
        <p:spPr>
          <a:xfrm>
            <a:off x="1422174" y="1496043"/>
            <a:ext cx="928856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ea typeface="+mn-lt"/>
                <a:cs typeface="+mn-lt"/>
              </a:rPr>
              <a:t>This system enhances situational awareness for deaf drivers by detecting and localizing vehicle horn sounds using IoT and machine learning. It transforms auditory signals into visual and tactile alerts, providing immediate feedback through a mobile app and vibrating steering wheel cover. This innovation addresses safety gaps for the hearing impaired and contributes to inclusive automotive technology.</a:t>
            </a:r>
            <a:endParaRPr lang="en-US">
              <a:ea typeface="Cambria"/>
            </a:endParaRPr>
          </a:p>
        </p:txBody>
      </p:sp>
      <p:pic>
        <p:nvPicPr>
          <p:cNvPr id="7" name="Picture 6" descr="A car on a cell phone&#10;&#10;Description automatically generated">
            <a:extLst>
              <a:ext uri="{FF2B5EF4-FFF2-40B4-BE49-F238E27FC236}">
                <a16:creationId xmlns:a16="http://schemas.microsoft.com/office/drawing/2014/main" id="{A81BE4C2-B9CB-D301-42EC-DD81688B787E}"/>
              </a:ext>
            </a:extLst>
          </p:cNvPr>
          <p:cNvPicPr>
            <a:picLocks noChangeAspect="1"/>
          </p:cNvPicPr>
          <p:nvPr/>
        </p:nvPicPr>
        <p:blipFill>
          <a:blip r:embed="rId3"/>
          <a:stretch>
            <a:fillRect/>
          </a:stretch>
        </p:blipFill>
        <p:spPr>
          <a:xfrm>
            <a:off x="7397044" y="2970859"/>
            <a:ext cx="4114800" cy="3268133"/>
          </a:xfrm>
          <a:prstGeom prst="rect">
            <a:avLst/>
          </a:prstGeom>
        </p:spPr>
      </p:pic>
    </p:spTree>
    <p:extLst>
      <p:ext uri="{BB962C8B-B14F-4D97-AF65-F5344CB8AC3E}">
        <p14:creationId xmlns:p14="http://schemas.microsoft.com/office/powerpoint/2010/main" val="1567430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DB82FB-051B-445D-BEC2-1A9819B2C4A9}"/>
              </a:ext>
            </a:extLst>
          </p:cNvPr>
          <p:cNvPicPr>
            <a:picLocks noChangeAspect="1"/>
          </p:cNvPicPr>
          <p:nvPr/>
        </p:nvPicPr>
        <p:blipFill>
          <a:blip r:embed="rId2"/>
          <a:stretch>
            <a:fillRect/>
          </a:stretch>
        </p:blipFill>
        <p:spPr>
          <a:xfrm>
            <a:off x="3426589" y="228600"/>
            <a:ext cx="5338821" cy="914400"/>
          </a:xfrm>
          <a:prstGeom prst="rect">
            <a:avLst/>
          </a:prstGeom>
        </p:spPr>
      </p:pic>
      <p:sp>
        <p:nvSpPr>
          <p:cNvPr id="2" name="Rectangle 1">
            <a:extLst>
              <a:ext uri="{FF2B5EF4-FFF2-40B4-BE49-F238E27FC236}">
                <a16:creationId xmlns:a16="http://schemas.microsoft.com/office/drawing/2014/main" id="{E0D5C4AC-C8AD-7333-C0EE-BCD8227955BE}"/>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a:solidFill>
                  <a:schemeClr val="tx1"/>
                </a:solidFill>
              </a:rPr>
              <a:t> </a:t>
            </a:r>
            <a:r>
              <a:rPr lang="en-US" sz="1800">
                <a:solidFill>
                  <a:schemeClr val="tx1"/>
                </a:solidFill>
              </a:rPr>
              <a:t>  |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sp>
        <p:nvSpPr>
          <p:cNvPr id="3" name="TextBox 2">
            <a:extLst>
              <a:ext uri="{FF2B5EF4-FFF2-40B4-BE49-F238E27FC236}">
                <a16:creationId xmlns:a16="http://schemas.microsoft.com/office/drawing/2014/main" id="{BDBB1A12-4FF0-343C-D8AE-D81A6A05136F}"/>
              </a:ext>
            </a:extLst>
          </p:cNvPr>
          <p:cNvSpPr txBox="1"/>
          <p:nvPr/>
        </p:nvSpPr>
        <p:spPr>
          <a:xfrm>
            <a:off x="552048" y="1435326"/>
            <a:ext cx="1095816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b="1">
                <a:latin typeface="Arial"/>
                <a:cs typeface="Arial"/>
              </a:rPr>
              <a:t>How can an IoT-enabled system effectively detect and localize vehicle horn sounds to enhance situational awareness for deaf drivers?</a:t>
            </a:r>
            <a:br>
              <a:rPr lang="en-US" sz="1400" b="1">
                <a:latin typeface="Arial"/>
                <a:cs typeface="Arial"/>
              </a:rPr>
            </a:br>
            <a:br>
              <a:rPr lang="en-US" sz="1400" b="1">
                <a:latin typeface="Arial"/>
                <a:cs typeface="Arial"/>
              </a:rPr>
            </a:br>
            <a:endParaRPr lang="en-US" sz="1400" b="1">
              <a:latin typeface="Arial"/>
              <a:cs typeface="Arial"/>
            </a:endParaRPr>
          </a:p>
          <a:p>
            <a:pPr marL="285750" indent="-285750">
              <a:buFont typeface="Arial"/>
              <a:buChar char="•"/>
            </a:pPr>
            <a:r>
              <a:rPr lang="en-US" sz="1400" b="1">
                <a:latin typeface="Arial"/>
                <a:cs typeface="Arial"/>
              </a:rPr>
              <a:t>What machine learning algorithms are most effective for classifying vehicle horn sounds in noisy urban environments?</a:t>
            </a:r>
            <a:br>
              <a:rPr lang="en-US" sz="1400" b="1">
                <a:latin typeface="Arial"/>
                <a:cs typeface="Arial"/>
              </a:rPr>
            </a:br>
            <a:br>
              <a:rPr lang="en-US" sz="1400" b="1">
                <a:latin typeface="Arial"/>
                <a:cs typeface="Arial"/>
              </a:rPr>
            </a:br>
            <a:endParaRPr lang="en-US" sz="1400" b="1">
              <a:latin typeface="Arial"/>
              <a:cs typeface="Arial"/>
            </a:endParaRPr>
          </a:p>
          <a:p>
            <a:pPr marL="285750" indent="-285750">
              <a:buFont typeface="Arial"/>
              <a:buChar char="•"/>
            </a:pPr>
            <a:r>
              <a:rPr lang="en-US" sz="1400" b="1">
                <a:latin typeface="Arial"/>
                <a:cs typeface="Arial"/>
              </a:rPr>
              <a:t>How can the system optimize the placement and calibration of microphones to achieve maximum detection accuracy and coverage?</a:t>
            </a:r>
            <a:br>
              <a:rPr lang="en-US" sz="1400" b="1">
                <a:latin typeface="Arial"/>
                <a:cs typeface="Arial"/>
              </a:rPr>
            </a:br>
            <a:br>
              <a:rPr lang="en-US" sz="1400" b="1">
                <a:latin typeface="Arial"/>
                <a:cs typeface="Arial"/>
              </a:rPr>
            </a:br>
            <a:endParaRPr lang="en-US" sz="1400" b="1">
              <a:latin typeface="Arial"/>
              <a:cs typeface="Arial"/>
            </a:endParaRPr>
          </a:p>
          <a:p>
            <a:pPr marL="285750" indent="-285750">
              <a:buFont typeface="Arial"/>
              <a:buChar char="•"/>
            </a:pPr>
            <a:r>
              <a:rPr lang="en-US" sz="1400" b="1">
                <a:latin typeface="Arial"/>
                <a:cs typeface="Arial"/>
              </a:rPr>
              <a:t>How does the intensity of a vehicle horn sound correlate with the urgency of the alert, and how can this be effectively communicated to the driver?</a:t>
            </a:r>
            <a:br>
              <a:rPr lang="en-US" sz="1400" b="1">
                <a:latin typeface="Arial"/>
                <a:cs typeface="Arial"/>
              </a:rPr>
            </a:br>
            <a:br>
              <a:rPr lang="en-US" sz="1400" b="1">
                <a:latin typeface="Arial"/>
                <a:cs typeface="Arial"/>
              </a:rPr>
            </a:br>
            <a:endParaRPr lang="en-US" sz="1400" b="1">
              <a:latin typeface="Arial"/>
              <a:cs typeface="Arial"/>
            </a:endParaRPr>
          </a:p>
          <a:p>
            <a:pPr marL="285750" indent="-285750">
              <a:buFont typeface="Arial"/>
              <a:buChar char="•"/>
            </a:pPr>
            <a:r>
              <a:rPr lang="en-US" sz="1400" b="1">
                <a:latin typeface="Arial"/>
                <a:cs typeface="Arial"/>
              </a:rPr>
              <a:t>What are the key user interface design principles for conveying sound alerts through visual and haptic feedback to ensure ease of use and driver comprehension?</a:t>
            </a:r>
            <a:br>
              <a:rPr lang="en-US" sz="1400" b="1">
                <a:latin typeface="Arial"/>
                <a:cs typeface="Arial"/>
              </a:rPr>
            </a:br>
            <a:br>
              <a:rPr lang="en-US" sz="1400" b="1">
                <a:latin typeface="Arial"/>
                <a:cs typeface="Arial"/>
              </a:rPr>
            </a:br>
            <a:endParaRPr lang="en-US" sz="1400" b="1">
              <a:latin typeface="Arial"/>
              <a:cs typeface="Arial"/>
            </a:endParaRPr>
          </a:p>
          <a:p>
            <a:pPr marL="285750" indent="-285750">
              <a:buFont typeface="Arial"/>
              <a:buChar char="•"/>
            </a:pPr>
            <a:r>
              <a:rPr lang="en-US" sz="1400" b="1">
                <a:latin typeface="Arial"/>
                <a:cs typeface="Arial"/>
              </a:rPr>
              <a:t>What impact does the integration of this system have on the overall driving experience and safety of deaf drivers, and how can this be quantitatively measured?</a:t>
            </a:r>
            <a:endParaRPr lang="en-US" sz="1400">
              <a:ea typeface="Cambria"/>
            </a:endParaRPr>
          </a:p>
          <a:p>
            <a:pPr algn="l"/>
            <a:endParaRPr lang="en-US">
              <a:ea typeface="Cambria"/>
            </a:endParaRPr>
          </a:p>
        </p:txBody>
      </p:sp>
    </p:spTree>
    <p:extLst>
      <p:ext uri="{BB962C8B-B14F-4D97-AF65-F5344CB8AC3E}">
        <p14:creationId xmlns:p14="http://schemas.microsoft.com/office/powerpoint/2010/main" val="3946373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2560D3-22DF-434C-9A84-9A835ACC2AEF}"/>
              </a:ext>
            </a:extLst>
          </p:cNvPr>
          <p:cNvPicPr>
            <a:picLocks noChangeAspect="1"/>
          </p:cNvPicPr>
          <p:nvPr/>
        </p:nvPicPr>
        <p:blipFill>
          <a:blip r:embed="rId2"/>
          <a:stretch>
            <a:fillRect/>
          </a:stretch>
        </p:blipFill>
        <p:spPr>
          <a:xfrm>
            <a:off x="3649741" y="152400"/>
            <a:ext cx="4892517" cy="856529"/>
          </a:xfrm>
          <a:prstGeom prst="rect">
            <a:avLst/>
          </a:prstGeom>
        </p:spPr>
      </p:pic>
      <p:sp>
        <p:nvSpPr>
          <p:cNvPr id="3" name="Rectangle 2">
            <a:extLst>
              <a:ext uri="{FF2B5EF4-FFF2-40B4-BE49-F238E27FC236}">
                <a16:creationId xmlns:a16="http://schemas.microsoft.com/office/drawing/2014/main" id="{5975A9A3-3909-08C9-1F89-5E406C1C5B52}"/>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a:solidFill>
                  <a:schemeClr val="tx1"/>
                </a:solidFill>
              </a:rPr>
              <a:t> </a:t>
            </a:r>
            <a:r>
              <a:rPr lang="en-US" sz="1800">
                <a:solidFill>
                  <a:schemeClr val="tx1"/>
                </a:solidFill>
              </a:rPr>
              <a:t>  |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sp>
        <p:nvSpPr>
          <p:cNvPr id="4" name="TextBox 3">
            <a:extLst>
              <a:ext uri="{FF2B5EF4-FFF2-40B4-BE49-F238E27FC236}">
                <a16:creationId xmlns:a16="http://schemas.microsoft.com/office/drawing/2014/main" id="{CAFB55BC-B32E-63AB-6BBF-CBCF4284D762}"/>
              </a:ext>
            </a:extLst>
          </p:cNvPr>
          <p:cNvSpPr txBox="1"/>
          <p:nvPr/>
        </p:nvSpPr>
        <p:spPr>
          <a:xfrm>
            <a:off x="579651" y="1228309"/>
            <a:ext cx="1084776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latin typeface="Arial"/>
                <a:cs typeface="Arial"/>
              </a:rPr>
              <a:t>Lack of Real-Time Sound Detection and Localization for Deaf Drivers:</a:t>
            </a:r>
            <a:br>
              <a:rPr lang="en-US" b="1">
                <a:latin typeface="Arial"/>
                <a:cs typeface="Arial"/>
              </a:rPr>
            </a:br>
            <a:br>
              <a:rPr lang="en-US" b="1">
                <a:latin typeface="Arial"/>
                <a:cs typeface="Arial"/>
              </a:rPr>
            </a:br>
            <a:endParaRPr lang="en-US" b="1">
              <a:latin typeface="Arial"/>
              <a:cs typeface="Arial"/>
            </a:endParaRPr>
          </a:p>
          <a:p>
            <a:pPr marL="285750" indent="-285750">
              <a:buFont typeface="Arial"/>
              <a:buChar char="•"/>
            </a:pPr>
            <a:r>
              <a:rPr lang="en-US" b="1">
                <a:latin typeface="Arial"/>
                <a:cs typeface="Arial"/>
              </a:rPr>
              <a:t>Inefficiency of Existing Machine Learning Algorithms in Noisy Environments:</a:t>
            </a:r>
            <a:br>
              <a:rPr lang="en-US" b="1">
                <a:latin typeface="Arial"/>
                <a:cs typeface="Arial"/>
              </a:rPr>
            </a:br>
            <a:br>
              <a:rPr lang="en-US" b="1">
                <a:latin typeface="Arial"/>
                <a:cs typeface="Arial"/>
              </a:rPr>
            </a:br>
            <a:endParaRPr lang="en-US" b="1">
              <a:latin typeface="Arial"/>
              <a:cs typeface="Arial"/>
            </a:endParaRPr>
          </a:p>
          <a:p>
            <a:pPr marL="285750" indent="-285750">
              <a:buFont typeface="Arial"/>
              <a:buChar char="•"/>
            </a:pPr>
            <a:r>
              <a:rPr lang="en-US" b="1">
                <a:latin typeface="Arial"/>
                <a:cs typeface="Arial"/>
              </a:rPr>
              <a:t>Inadequate Microphone Placement and Calibration for Optimal Sound Detection:</a:t>
            </a:r>
            <a:br>
              <a:rPr lang="en-US" b="1">
                <a:latin typeface="Arial"/>
                <a:cs typeface="Arial"/>
              </a:rPr>
            </a:br>
            <a:br>
              <a:rPr lang="en-US" b="1">
                <a:latin typeface="Arial"/>
                <a:cs typeface="Arial"/>
              </a:rPr>
            </a:br>
            <a:endParaRPr lang="en-US" b="1">
              <a:latin typeface="Arial"/>
              <a:cs typeface="Arial"/>
            </a:endParaRPr>
          </a:p>
          <a:p>
            <a:pPr marL="285750" indent="-285750">
              <a:buFont typeface="Arial"/>
              <a:buChar char="•"/>
            </a:pPr>
            <a:r>
              <a:rPr lang="en-US" b="1">
                <a:latin typeface="Arial"/>
                <a:cs typeface="Arial"/>
              </a:rPr>
              <a:t>Difficulty in Prioritizing Alerts Based on Sound Intensity and Urgency:</a:t>
            </a:r>
            <a:br>
              <a:rPr lang="en-US" b="1">
                <a:latin typeface="Arial"/>
                <a:cs typeface="Arial"/>
              </a:rPr>
            </a:br>
            <a:br>
              <a:rPr lang="en-US" b="1">
                <a:latin typeface="Arial"/>
                <a:cs typeface="Arial"/>
              </a:rPr>
            </a:br>
            <a:endParaRPr lang="en-US" b="1">
              <a:latin typeface="Arial"/>
              <a:cs typeface="Arial"/>
            </a:endParaRPr>
          </a:p>
          <a:p>
            <a:pPr marL="285750" indent="-285750">
              <a:buFont typeface="Arial"/>
              <a:buChar char="•"/>
            </a:pPr>
            <a:r>
              <a:rPr lang="en-US" b="1">
                <a:latin typeface="Arial"/>
                <a:cs typeface="Arial"/>
              </a:rPr>
              <a:t>Challenges in Designing Intuitive User Interfaces for Deaf Drivers:</a:t>
            </a:r>
            <a:endParaRPr lang="en-US"/>
          </a:p>
          <a:p>
            <a:pPr algn="l"/>
            <a:endParaRPr lang="en-US">
              <a:ea typeface="Cambria"/>
            </a:endParaRPr>
          </a:p>
        </p:txBody>
      </p:sp>
      <p:pic>
        <p:nvPicPr>
          <p:cNvPr id="5" name="Picture 4" descr="A person holding a phone and looking at a computer&#10;&#10;Description automatically generated">
            <a:extLst>
              <a:ext uri="{FF2B5EF4-FFF2-40B4-BE49-F238E27FC236}">
                <a16:creationId xmlns:a16="http://schemas.microsoft.com/office/drawing/2014/main" id="{2AEC00E4-6D0B-EB7B-B16C-BD89208D52BA}"/>
              </a:ext>
            </a:extLst>
          </p:cNvPr>
          <p:cNvPicPr>
            <a:picLocks noChangeAspect="1"/>
          </p:cNvPicPr>
          <p:nvPr/>
        </p:nvPicPr>
        <p:blipFill>
          <a:blip r:embed="rId3"/>
          <a:stretch>
            <a:fillRect/>
          </a:stretch>
        </p:blipFill>
        <p:spPr>
          <a:xfrm>
            <a:off x="9494896" y="3911600"/>
            <a:ext cx="2393245" cy="2393245"/>
          </a:xfrm>
          <a:prstGeom prst="rect">
            <a:avLst/>
          </a:prstGeom>
        </p:spPr>
      </p:pic>
    </p:spTree>
    <p:extLst>
      <p:ext uri="{BB962C8B-B14F-4D97-AF65-F5344CB8AC3E}">
        <p14:creationId xmlns:p14="http://schemas.microsoft.com/office/powerpoint/2010/main" val="1495529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A271E-F12A-4AF8-874F-3800C933E2E3}"/>
              </a:ext>
            </a:extLst>
          </p:cNvPr>
          <p:cNvPicPr>
            <a:picLocks noChangeAspect="1"/>
          </p:cNvPicPr>
          <p:nvPr/>
        </p:nvPicPr>
        <p:blipFill>
          <a:blip r:embed="rId2"/>
          <a:stretch>
            <a:fillRect/>
          </a:stretch>
        </p:blipFill>
        <p:spPr>
          <a:xfrm>
            <a:off x="3886200" y="152400"/>
            <a:ext cx="5346669" cy="936556"/>
          </a:xfrm>
          <a:prstGeom prst="rect">
            <a:avLst/>
          </a:prstGeom>
        </p:spPr>
      </p:pic>
      <p:sp>
        <p:nvSpPr>
          <p:cNvPr id="2" name="Rectangle 1">
            <a:extLst>
              <a:ext uri="{FF2B5EF4-FFF2-40B4-BE49-F238E27FC236}">
                <a16:creationId xmlns:a16="http://schemas.microsoft.com/office/drawing/2014/main" id="{C1E65C2A-196F-359C-AAB8-157B4E682D4E}"/>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a:solidFill>
                  <a:schemeClr val="tx1"/>
                </a:solidFill>
              </a:rPr>
              <a:t> </a:t>
            </a:r>
            <a:r>
              <a:rPr lang="en-US" sz="1800">
                <a:solidFill>
                  <a:schemeClr val="tx1"/>
                </a:solidFill>
              </a:rPr>
              <a:t>  |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pic>
        <p:nvPicPr>
          <p:cNvPr id="5" name="Picture 4">
            <a:extLst>
              <a:ext uri="{FF2B5EF4-FFF2-40B4-BE49-F238E27FC236}">
                <a16:creationId xmlns:a16="http://schemas.microsoft.com/office/drawing/2014/main" id="{6F4AEE2A-5F36-FD8F-07D8-F71072EC3EA5}"/>
              </a:ext>
            </a:extLst>
          </p:cNvPr>
          <p:cNvPicPr>
            <a:picLocks noChangeAspect="1"/>
          </p:cNvPicPr>
          <p:nvPr/>
        </p:nvPicPr>
        <p:blipFill>
          <a:blip r:embed="rId3"/>
          <a:stretch>
            <a:fillRect/>
          </a:stretch>
        </p:blipFill>
        <p:spPr>
          <a:xfrm>
            <a:off x="1300091" y="990600"/>
            <a:ext cx="9591816" cy="5130800"/>
          </a:xfrm>
          <a:prstGeom prst="rect">
            <a:avLst/>
          </a:prstGeom>
        </p:spPr>
      </p:pic>
    </p:spTree>
    <p:extLst>
      <p:ext uri="{BB962C8B-B14F-4D97-AF65-F5344CB8AC3E}">
        <p14:creationId xmlns:p14="http://schemas.microsoft.com/office/powerpoint/2010/main" val="3738409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F9B017-863E-4555-84AB-32E44B056DCB}"/>
              </a:ext>
            </a:extLst>
          </p:cNvPr>
          <p:cNvPicPr>
            <a:picLocks noChangeAspect="1"/>
          </p:cNvPicPr>
          <p:nvPr/>
        </p:nvPicPr>
        <p:blipFill>
          <a:blip r:embed="rId2"/>
          <a:stretch>
            <a:fillRect/>
          </a:stretch>
        </p:blipFill>
        <p:spPr>
          <a:xfrm>
            <a:off x="4212189" y="16844"/>
            <a:ext cx="3767622" cy="1071619"/>
          </a:xfrm>
          <a:prstGeom prst="rect">
            <a:avLst/>
          </a:prstGeom>
        </p:spPr>
      </p:pic>
      <p:sp>
        <p:nvSpPr>
          <p:cNvPr id="2" name="Rectangle 1">
            <a:extLst>
              <a:ext uri="{FF2B5EF4-FFF2-40B4-BE49-F238E27FC236}">
                <a16:creationId xmlns:a16="http://schemas.microsoft.com/office/drawing/2014/main" id="{76F8B97D-5CED-F65A-9042-228171AE94D7}"/>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a:solidFill>
                  <a:schemeClr val="tx1"/>
                </a:solidFill>
              </a:rPr>
              <a:t> </a:t>
            </a:r>
            <a:r>
              <a:rPr lang="en-US" sz="1800">
                <a:solidFill>
                  <a:schemeClr val="tx1"/>
                </a:solidFill>
              </a:rPr>
              <a:t>  |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sp>
        <p:nvSpPr>
          <p:cNvPr id="3" name="TextBox 2">
            <a:extLst>
              <a:ext uri="{FF2B5EF4-FFF2-40B4-BE49-F238E27FC236}">
                <a16:creationId xmlns:a16="http://schemas.microsoft.com/office/drawing/2014/main" id="{5D0EA28D-B64D-B29D-D5BB-FA6E2CFE333C}"/>
              </a:ext>
            </a:extLst>
          </p:cNvPr>
          <p:cNvSpPr txBox="1"/>
          <p:nvPr/>
        </p:nvSpPr>
        <p:spPr>
          <a:xfrm>
            <a:off x="707326" y="1299171"/>
            <a:ext cx="1050885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latin typeface="Arial"/>
                <a:cs typeface="Arial"/>
              </a:rPr>
              <a:t>Detect Vehicle Horn Sounds</a:t>
            </a:r>
            <a:endParaRPr lang="en-US"/>
          </a:p>
          <a:p>
            <a:pPr marL="285750" indent="-285750">
              <a:buFont typeface="Arial"/>
              <a:buChar char="•"/>
            </a:pPr>
            <a:r>
              <a:rPr lang="en-US" b="1">
                <a:latin typeface="Arial"/>
                <a:cs typeface="Arial"/>
              </a:rPr>
              <a:t>Sound Localization</a:t>
            </a:r>
            <a:endParaRPr lang="en-US"/>
          </a:p>
          <a:p>
            <a:pPr marL="285750" indent="-285750">
              <a:buFont typeface="Arial"/>
              <a:buChar char="•"/>
            </a:pPr>
            <a:r>
              <a:rPr lang="en-US" b="1">
                <a:latin typeface="Arial"/>
                <a:cs typeface="Arial"/>
              </a:rPr>
              <a:t>Prioritize Alerts</a:t>
            </a:r>
            <a:endParaRPr lang="en-US"/>
          </a:p>
          <a:p>
            <a:pPr marL="285750" indent="-285750">
              <a:buFont typeface="Arial"/>
              <a:buChar char="•"/>
            </a:pPr>
            <a:r>
              <a:rPr lang="en-US" b="1">
                <a:latin typeface="Arial"/>
                <a:cs typeface="Arial"/>
              </a:rPr>
              <a:t>Provide Real-Time Alerts</a:t>
            </a:r>
            <a:endParaRPr lang="en-US"/>
          </a:p>
          <a:p>
            <a:pPr algn="l"/>
            <a:endParaRPr lang="en-US">
              <a:ea typeface="Cambria"/>
            </a:endParaRPr>
          </a:p>
        </p:txBody>
      </p:sp>
      <p:pic>
        <p:nvPicPr>
          <p:cNvPr id="4" name="Picture 3" descr="A white device with a round black circle on top of a white surface&#10;&#10;Description automatically generated">
            <a:extLst>
              <a:ext uri="{FF2B5EF4-FFF2-40B4-BE49-F238E27FC236}">
                <a16:creationId xmlns:a16="http://schemas.microsoft.com/office/drawing/2014/main" id="{0811C96C-83E2-08CE-367F-1EEE551B22B1}"/>
              </a:ext>
            </a:extLst>
          </p:cNvPr>
          <p:cNvPicPr>
            <a:picLocks noChangeAspect="1"/>
          </p:cNvPicPr>
          <p:nvPr/>
        </p:nvPicPr>
        <p:blipFill>
          <a:blip r:embed="rId3"/>
          <a:stretch>
            <a:fillRect/>
          </a:stretch>
        </p:blipFill>
        <p:spPr>
          <a:xfrm>
            <a:off x="1102360" y="3434080"/>
            <a:ext cx="2509520" cy="2570480"/>
          </a:xfrm>
          <a:prstGeom prst="rect">
            <a:avLst/>
          </a:prstGeom>
        </p:spPr>
      </p:pic>
      <p:pic>
        <p:nvPicPr>
          <p:cNvPr id="5" name="Picture 4" descr="A car driving on a road&#10;&#10;Description automatically generated">
            <a:extLst>
              <a:ext uri="{FF2B5EF4-FFF2-40B4-BE49-F238E27FC236}">
                <a16:creationId xmlns:a16="http://schemas.microsoft.com/office/drawing/2014/main" id="{3ED65502-5271-7247-003A-C00377381B91}"/>
              </a:ext>
            </a:extLst>
          </p:cNvPr>
          <p:cNvPicPr>
            <a:picLocks noChangeAspect="1"/>
          </p:cNvPicPr>
          <p:nvPr/>
        </p:nvPicPr>
        <p:blipFill>
          <a:blip r:embed="rId4"/>
          <a:stretch>
            <a:fillRect/>
          </a:stretch>
        </p:blipFill>
        <p:spPr>
          <a:xfrm>
            <a:off x="4841240" y="3434080"/>
            <a:ext cx="2509520" cy="2580640"/>
          </a:xfrm>
          <a:prstGeom prst="rect">
            <a:avLst/>
          </a:prstGeom>
        </p:spPr>
      </p:pic>
      <p:pic>
        <p:nvPicPr>
          <p:cNvPr id="7" name="Picture 6">
            <a:extLst>
              <a:ext uri="{FF2B5EF4-FFF2-40B4-BE49-F238E27FC236}">
                <a16:creationId xmlns:a16="http://schemas.microsoft.com/office/drawing/2014/main" id="{CF98E663-D8EB-64EC-4120-2442A069B69E}"/>
              </a:ext>
            </a:extLst>
          </p:cNvPr>
          <p:cNvPicPr>
            <a:picLocks noChangeAspect="1"/>
          </p:cNvPicPr>
          <p:nvPr/>
        </p:nvPicPr>
        <p:blipFill>
          <a:blip r:embed="rId5"/>
          <a:stretch>
            <a:fillRect/>
          </a:stretch>
        </p:blipFill>
        <p:spPr>
          <a:xfrm>
            <a:off x="8691880" y="3434080"/>
            <a:ext cx="2509520" cy="2570480"/>
          </a:xfrm>
          <a:prstGeom prst="rect">
            <a:avLst/>
          </a:prstGeom>
        </p:spPr>
      </p:pic>
    </p:spTree>
    <p:extLst>
      <p:ext uri="{BB962C8B-B14F-4D97-AF65-F5344CB8AC3E}">
        <p14:creationId xmlns:p14="http://schemas.microsoft.com/office/powerpoint/2010/main" val="3494260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37C11-D68A-458D-822C-8A7394BA558F}"/>
              </a:ext>
            </a:extLst>
          </p:cNvPr>
          <p:cNvPicPr>
            <a:picLocks noChangeAspect="1"/>
          </p:cNvPicPr>
          <p:nvPr/>
        </p:nvPicPr>
        <p:blipFill>
          <a:blip r:embed="rId2"/>
          <a:stretch>
            <a:fillRect/>
          </a:stretch>
        </p:blipFill>
        <p:spPr>
          <a:xfrm>
            <a:off x="2171700" y="304800"/>
            <a:ext cx="7848600" cy="895687"/>
          </a:xfrm>
          <a:prstGeom prst="rect">
            <a:avLst/>
          </a:prstGeom>
        </p:spPr>
      </p:pic>
      <p:sp>
        <p:nvSpPr>
          <p:cNvPr id="2" name="Rectangle 1">
            <a:extLst>
              <a:ext uri="{FF2B5EF4-FFF2-40B4-BE49-F238E27FC236}">
                <a16:creationId xmlns:a16="http://schemas.microsoft.com/office/drawing/2014/main" id="{D95CC42E-7BF5-E988-CF15-CD409F787FCA}"/>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a:solidFill>
                  <a:schemeClr val="tx1"/>
                </a:solidFill>
              </a:rPr>
              <a:t> </a:t>
            </a:r>
            <a:r>
              <a:rPr lang="en-US" sz="1800">
                <a:solidFill>
                  <a:schemeClr val="tx1"/>
                </a:solidFill>
              </a:rPr>
              <a:t>  |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pic>
        <p:nvPicPr>
          <p:cNvPr id="5" name="Picture 4" descr="A diagram of a machine learning&#10;&#10;Description automatically generated">
            <a:extLst>
              <a:ext uri="{FF2B5EF4-FFF2-40B4-BE49-F238E27FC236}">
                <a16:creationId xmlns:a16="http://schemas.microsoft.com/office/drawing/2014/main" id="{AB261CB4-AEB4-30A2-5D07-65CCF95C76FC}"/>
              </a:ext>
            </a:extLst>
          </p:cNvPr>
          <p:cNvPicPr>
            <a:picLocks noChangeAspect="1"/>
          </p:cNvPicPr>
          <p:nvPr/>
        </p:nvPicPr>
        <p:blipFill>
          <a:blip r:embed="rId3"/>
          <a:stretch>
            <a:fillRect/>
          </a:stretch>
        </p:blipFill>
        <p:spPr>
          <a:xfrm>
            <a:off x="2864100" y="1007166"/>
            <a:ext cx="3677304" cy="5481095"/>
          </a:xfrm>
          <a:prstGeom prst="rect">
            <a:avLst/>
          </a:prstGeom>
        </p:spPr>
      </p:pic>
      <p:pic>
        <p:nvPicPr>
          <p:cNvPr id="6" name="Picture 5" descr="A car on a cell phone&#10;&#10;Description automatically generated">
            <a:extLst>
              <a:ext uri="{FF2B5EF4-FFF2-40B4-BE49-F238E27FC236}">
                <a16:creationId xmlns:a16="http://schemas.microsoft.com/office/drawing/2014/main" id="{4B2B232C-5668-0153-46CC-D2AF66E52E66}"/>
              </a:ext>
            </a:extLst>
          </p:cNvPr>
          <p:cNvPicPr>
            <a:picLocks noChangeAspect="1"/>
          </p:cNvPicPr>
          <p:nvPr/>
        </p:nvPicPr>
        <p:blipFill>
          <a:blip r:embed="rId4"/>
          <a:stretch>
            <a:fillRect/>
          </a:stretch>
        </p:blipFill>
        <p:spPr>
          <a:xfrm>
            <a:off x="7495209" y="1007165"/>
            <a:ext cx="1596887" cy="1585844"/>
          </a:xfrm>
          <a:prstGeom prst="rect">
            <a:avLst/>
          </a:prstGeom>
        </p:spPr>
      </p:pic>
      <p:pic>
        <p:nvPicPr>
          <p:cNvPr id="7" name="Picture 6" descr="A drawing of a car&#10;&#10;Description automatically generated">
            <a:extLst>
              <a:ext uri="{FF2B5EF4-FFF2-40B4-BE49-F238E27FC236}">
                <a16:creationId xmlns:a16="http://schemas.microsoft.com/office/drawing/2014/main" id="{FF6F76CC-3D1B-028A-FD9E-F8B8E10773F4}"/>
              </a:ext>
            </a:extLst>
          </p:cNvPr>
          <p:cNvPicPr>
            <a:picLocks noChangeAspect="1"/>
          </p:cNvPicPr>
          <p:nvPr/>
        </p:nvPicPr>
        <p:blipFill>
          <a:blip r:embed="rId5"/>
          <a:stretch>
            <a:fillRect/>
          </a:stretch>
        </p:blipFill>
        <p:spPr>
          <a:xfrm>
            <a:off x="7495208" y="2873513"/>
            <a:ext cx="1596888" cy="1585844"/>
          </a:xfrm>
          <a:prstGeom prst="rect">
            <a:avLst/>
          </a:prstGeom>
        </p:spPr>
      </p:pic>
      <p:pic>
        <p:nvPicPr>
          <p:cNvPr id="8" name="Picture 7" descr="A group of cars driving on a road&#10;&#10;Description automatically generated">
            <a:extLst>
              <a:ext uri="{FF2B5EF4-FFF2-40B4-BE49-F238E27FC236}">
                <a16:creationId xmlns:a16="http://schemas.microsoft.com/office/drawing/2014/main" id="{8BB9F21F-612B-D344-7239-AAD2D03C748B}"/>
              </a:ext>
            </a:extLst>
          </p:cNvPr>
          <p:cNvPicPr>
            <a:picLocks noChangeAspect="1"/>
          </p:cNvPicPr>
          <p:nvPr/>
        </p:nvPicPr>
        <p:blipFill>
          <a:blip r:embed="rId6"/>
          <a:stretch>
            <a:fillRect/>
          </a:stretch>
        </p:blipFill>
        <p:spPr>
          <a:xfrm>
            <a:off x="9538252" y="2785165"/>
            <a:ext cx="1740453" cy="1674192"/>
          </a:xfrm>
          <a:prstGeom prst="rect">
            <a:avLst/>
          </a:prstGeom>
        </p:spPr>
      </p:pic>
      <p:pic>
        <p:nvPicPr>
          <p:cNvPr id="9" name="Picture 8" descr="A poster of a car&#10;&#10;Description automatically generated">
            <a:extLst>
              <a:ext uri="{FF2B5EF4-FFF2-40B4-BE49-F238E27FC236}">
                <a16:creationId xmlns:a16="http://schemas.microsoft.com/office/drawing/2014/main" id="{5D04F966-FBDF-2C61-361E-5238CBEA1545}"/>
              </a:ext>
            </a:extLst>
          </p:cNvPr>
          <p:cNvPicPr>
            <a:picLocks noChangeAspect="1"/>
          </p:cNvPicPr>
          <p:nvPr/>
        </p:nvPicPr>
        <p:blipFill>
          <a:blip r:embed="rId7"/>
          <a:stretch>
            <a:fillRect/>
          </a:stretch>
        </p:blipFill>
        <p:spPr>
          <a:xfrm>
            <a:off x="9538252" y="1007165"/>
            <a:ext cx="1740453" cy="1585844"/>
          </a:xfrm>
          <a:prstGeom prst="rect">
            <a:avLst/>
          </a:prstGeom>
        </p:spPr>
      </p:pic>
      <p:pic>
        <p:nvPicPr>
          <p:cNvPr id="10" name="Picture 9" descr="A person holding a smart phone&#10;&#10;Description automatically generated">
            <a:extLst>
              <a:ext uri="{FF2B5EF4-FFF2-40B4-BE49-F238E27FC236}">
                <a16:creationId xmlns:a16="http://schemas.microsoft.com/office/drawing/2014/main" id="{538B7B32-0B9A-63C2-9803-85D657D7A761}"/>
              </a:ext>
            </a:extLst>
          </p:cNvPr>
          <p:cNvPicPr>
            <a:picLocks noChangeAspect="1"/>
          </p:cNvPicPr>
          <p:nvPr/>
        </p:nvPicPr>
        <p:blipFill>
          <a:blip r:embed="rId8"/>
          <a:stretch>
            <a:fillRect/>
          </a:stretch>
        </p:blipFill>
        <p:spPr>
          <a:xfrm>
            <a:off x="6857449" y="4753665"/>
            <a:ext cx="2394502" cy="1416879"/>
          </a:xfrm>
          <a:prstGeom prst="rect">
            <a:avLst/>
          </a:prstGeom>
        </p:spPr>
      </p:pic>
      <p:pic>
        <p:nvPicPr>
          <p:cNvPr id="11" name="Picture 10" descr="A group of cell phones&#10;&#10;Description automatically generated">
            <a:extLst>
              <a:ext uri="{FF2B5EF4-FFF2-40B4-BE49-F238E27FC236}">
                <a16:creationId xmlns:a16="http://schemas.microsoft.com/office/drawing/2014/main" id="{EB8A4FE5-EDAA-E355-FB72-2C3AE91A03E2}"/>
              </a:ext>
            </a:extLst>
          </p:cNvPr>
          <p:cNvPicPr>
            <a:picLocks noChangeAspect="1"/>
          </p:cNvPicPr>
          <p:nvPr/>
        </p:nvPicPr>
        <p:blipFill>
          <a:blip r:embed="rId9"/>
          <a:stretch>
            <a:fillRect/>
          </a:stretch>
        </p:blipFill>
        <p:spPr>
          <a:xfrm>
            <a:off x="9539293" y="4750904"/>
            <a:ext cx="2146979" cy="1420193"/>
          </a:xfrm>
          <a:prstGeom prst="rect">
            <a:avLst/>
          </a:prstGeom>
        </p:spPr>
      </p:pic>
    </p:spTree>
    <p:extLst>
      <p:ext uri="{BB962C8B-B14F-4D97-AF65-F5344CB8AC3E}">
        <p14:creationId xmlns:p14="http://schemas.microsoft.com/office/powerpoint/2010/main" val="2951126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CC8E3B-48A0-4740-BC26-DDEE40F01117}"/>
              </a:ext>
            </a:extLst>
          </p:cNvPr>
          <p:cNvPicPr>
            <a:picLocks noChangeAspect="1"/>
          </p:cNvPicPr>
          <p:nvPr/>
        </p:nvPicPr>
        <p:blipFill>
          <a:blip r:embed="rId2"/>
          <a:stretch>
            <a:fillRect/>
          </a:stretch>
        </p:blipFill>
        <p:spPr>
          <a:xfrm>
            <a:off x="685800" y="426619"/>
            <a:ext cx="4029786" cy="1021181"/>
          </a:xfrm>
          <a:prstGeom prst="rect">
            <a:avLst/>
          </a:prstGeom>
        </p:spPr>
      </p:pic>
      <p:pic>
        <p:nvPicPr>
          <p:cNvPr id="4" name="Picture 3">
            <a:extLst>
              <a:ext uri="{FF2B5EF4-FFF2-40B4-BE49-F238E27FC236}">
                <a16:creationId xmlns:a16="http://schemas.microsoft.com/office/drawing/2014/main" id="{789203B0-D1CE-4A3D-8719-2F451525B640}"/>
              </a:ext>
            </a:extLst>
          </p:cNvPr>
          <p:cNvPicPr>
            <a:picLocks noChangeAspect="1"/>
          </p:cNvPicPr>
          <p:nvPr/>
        </p:nvPicPr>
        <p:blipFill>
          <a:blip r:embed="rId3"/>
          <a:stretch>
            <a:fillRect/>
          </a:stretch>
        </p:blipFill>
        <p:spPr>
          <a:xfrm>
            <a:off x="6477000" y="1143000"/>
            <a:ext cx="5459341" cy="5156278"/>
          </a:xfrm>
          <a:prstGeom prst="rect">
            <a:avLst/>
          </a:prstGeom>
        </p:spPr>
      </p:pic>
      <p:pic>
        <p:nvPicPr>
          <p:cNvPr id="5" name="Picture 4">
            <a:extLst>
              <a:ext uri="{FF2B5EF4-FFF2-40B4-BE49-F238E27FC236}">
                <a16:creationId xmlns:a16="http://schemas.microsoft.com/office/drawing/2014/main" id="{64789CFD-1827-461C-BF6E-8F30D8BBADA7}"/>
              </a:ext>
            </a:extLst>
          </p:cNvPr>
          <p:cNvPicPr>
            <a:picLocks noChangeAspect="1"/>
          </p:cNvPicPr>
          <p:nvPr/>
        </p:nvPicPr>
        <p:blipFill>
          <a:blip r:embed="rId4"/>
          <a:stretch>
            <a:fillRect/>
          </a:stretch>
        </p:blipFill>
        <p:spPr>
          <a:xfrm>
            <a:off x="533400" y="1626225"/>
            <a:ext cx="6040867" cy="4189828"/>
          </a:xfrm>
          <a:prstGeom prst="rect">
            <a:avLst/>
          </a:prstGeom>
        </p:spPr>
      </p:pic>
    </p:spTree>
    <p:extLst>
      <p:ext uri="{BB962C8B-B14F-4D97-AF65-F5344CB8AC3E}">
        <p14:creationId xmlns:p14="http://schemas.microsoft.com/office/powerpoint/2010/main" val="1907498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79B6F-5F80-4A66-9C9C-6FC3C3EC9322}"/>
              </a:ext>
            </a:extLst>
          </p:cNvPr>
          <p:cNvPicPr>
            <a:picLocks noChangeAspect="1"/>
          </p:cNvPicPr>
          <p:nvPr/>
        </p:nvPicPr>
        <p:blipFill>
          <a:blip r:embed="rId2"/>
          <a:stretch>
            <a:fillRect/>
          </a:stretch>
        </p:blipFill>
        <p:spPr>
          <a:xfrm>
            <a:off x="3841755" y="152400"/>
            <a:ext cx="4508489" cy="966962"/>
          </a:xfrm>
          <a:prstGeom prst="rect">
            <a:avLst/>
          </a:prstGeom>
        </p:spPr>
      </p:pic>
      <p:sp>
        <p:nvSpPr>
          <p:cNvPr id="2" name="Rectangle 1">
            <a:extLst>
              <a:ext uri="{FF2B5EF4-FFF2-40B4-BE49-F238E27FC236}">
                <a16:creationId xmlns:a16="http://schemas.microsoft.com/office/drawing/2014/main" id="{5498768F-39A4-5B53-67D9-5175FD4E984F}"/>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a:solidFill>
                  <a:schemeClr val="tx1"/>
                </a:solidFill>
              </a:rPr>
              <a:t> </a:t>
            </a:r>
            <a:r>
              <a:rPr lang="en-US" sz="1800">
                <a:solidFill>
                  <a:schemeClr val="tx1"/>
                </a:solidFill>
              </a:rPr>
              <a:t>  |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sp>
        <p:nvSpPr>
          <p:cNvPr id="4" name="TextBox 3">
            <a:extLst>
              <a:ext uri="{FF2B5EF4-FFF2-40B4-BE49-F238E27FC236}">
                <a16:creationId xmlns:a16="http://schemas.microsoft.com/office/drawing/2014/main" id="{713071B5-6F7B-3AE8-1858-98DFF798F132}"/>
              </a:ext>
            </a:extLst>
          </p:cNvPr>
          <p:cNvSpPr txBox="1"/>
          <p:nvPr/>
        </p:nvSpPr>
        <p:spPr>
          <a:xfrm>
            <a:off x="880549" y="2006497"/>
            <a:ext cx="469789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latin typeface="Arial"/>
                <a:cs typeface="Arial"/>
              </a:rPr>
              <a:t>Microphones</a:t>
            </a:r>
            <a:endParaRPr lang="en-US"/>
          </a:p>
          <a:p>
            <a:pPr marL="285750" indent="-285750">
              <a:buFont typeface="Arial"/>
              <a:buChar char="•"/>
            </a:pPr>
            <a:r>
              <a:rPr lang="en-US" b="1">
                <a:latin typeface="Arial"/>
                <a:cs typeface="Arial"/>
              </a:rPr>
              <a:t>IoT Devices</a:t>
            </a:r>
          </a:p>
          <a:p>
            <a:pPr marL="285750" indent="-285750">
              <a:buFont typeface="Arial"/>
              <a:buChar char="•"/>
            </a:pPr>
            <a:r>
              <a:rPr lang="en-US" b="1">
                <a:latin typeface="Arial"/>
                <a:cs typeface="Arial"/>
              </a:rPr>
              <a:t>Machine Learning Algorithms</a:t>
            </a:r>
            <a:endParaRPr lang="en-US"/>
          </a:p>
          <a:p>
            <a:pPr marL="285750" indent="-285750">
              <a:buFont typeface="Arial"/>
              <a:buChar char="•"/>
            </a:pPr>
            <a:r>
              <a:rPr lang="en-US" b="1">
                <a:latin typeface="Arial"/>
                <a:cs typeface="Arial"/>
              </a:rPr>
              <a:t>Mobile Application</a:t>
            </a:r>
            <a:endParaRPr lang="en-US"/>
          </a:p>
          <a:p>
            <a:pPr marL="285750" indent="-285750">
              <a:buFont typeface="Arial"/>
              <a:buChar char="•"/>
            </a:pPr>
            <a:r>
              <a:rPr lang="en-US" b="1">
                <a:latin typeface="Arial"/>
                <a:cs typeface="Arial"/>
              </a:rPr>
              <a:t>Haptic Devices</a:t>
            </a:r>
            <a:endParaRPr lang="en-US"/>
          </a:p>
          <a:p>
            <a:pPr algn="l"/>
            <a:endParaRPr lang="en-US">
              <a:ea typeface="Cambria"/>
            </a:endParaRPr>
          </a:p>
        </p:txBody>
      </p:sp>
      <p:pic>
        <p:nvPicPr>
          <p:cNvPr id="5" name="Picture 4" descr="A car on a tablet&#10;&#10;Description automatically generated">
            <a:extLst>
              <a:ext uri="{FF2B5EF4-FFF2-40B4-BE49-F238E27FC236}">
                <a16:creationId xmlns:a16="http://schemas.microsoft.com/office/drawing/2014/main" id="{3D616676-9D6D-0389-277C-FD26DE0BF715}"/>
              </a:ext>
            </a:extLst>
          </p:cNvPr>
          <p:cNvPicPr>
            <a:picLocks noChangeAspect="1"/>
          </p:cNvPicPr>
          <p:nvPr/>
        </p:nvPicPr>
        <p:blipFill>
          <a:blip r:embed="rId3"/>
          <a:stretch>
            <a:fillRect/>
          </a:stretch>
        </p:blipFill>
        <p:spPr>
          <a:xfrm>
            <a:off x="8559800" y="1026160"/>
            <a:ext cx="2600960" cy="2621280"/>
          </a:xfrm>
          <a:prstGeom prst="rect">
            <a:avLst/>
          </a:prstGeom>
        </p:spPr>
      </p:pic>
      <p:pic>
        <p:nvPicPr>
          <p:cNvPr id="6" name="Picture 5">
            <a:extLst>
              <a:ext uri="{FF2B5EF4-FFF2-40B4-BE49-F238E27FC236}">
                <a16:creationId xmlns:a16="http://schemas.microsoft.com/office/drawing/2014/main" id="{F8FE227F-B80B-180B-7D25-F749AEBFB259}"/>
              </a:ext>
            </a:extLst>
          </p:cNvPr>
          <p:cNvPicPr>
            <a:picLocks noChangeAspect="1"/>
          </p:cNvPicPr>
          <p:nvPr/>
        </p:nvPicPr>
        <p:blipFill>
          <a:blip r:embed="rId4"/>
          <a:stretch>
            <a:fillRect/>
          </a:stretch>
        </p:blipFill>
        <p:spPr>
          <a:xfrm>
            <a:off x="5318760" y="3647440"/>
            <a:ext cx="2590800" cy="2611120"/>
          </a:xfrm>
          <a:prstGeom prst="rect">
            <a:avLst/>
          </a:prstGeom>
        </p:spPr>
      </p:pic>
    </p:spTree>
    <p:extLst>
      <p:ext uri="{BB962C8B-B14F-4D97-AF65-F5344CB8AC3E}">
        <p14:creationId xmlns:p14="http://schemas.microsoft.com/office/powerpoint/2010/main" val="292516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B5D2D-A3C2-406D-BC23-A08A2D69476A}"/>
              </a:ext>
            </a:extLst>
          </p:cNvPr>
          <p:cNvPicPr>
            <a:picLocks noChangeAspect="1"/>
          </p:cNvPicPr>
          <p:nvPr/>
        </p:nvPicPr>
        <p:blipFill>
          <a:blip r:embed="rId2"/>
          <a:stretch>
            <a:fillRect/>
          </a:stretch>
        </p:blipFill>
        <p:spPr>
          <a:xfrm>
            <a:off x="4183204" y="304800"/>
            <a:ext cx="3825592" cy="908938"/>
          </a:xfrm>
          <a:prstGeom prst="rect">
            <a:avLst/>
          </a:prstGeom>
        </p:spPr>
      </p:pic>
      <p:sp>
        <p:nvSpPr>
          <p:cNvPr id="2" name="Rectangle 1">
            <a:extLst>
              <a:ext uri="{FF2B5EF4-FFF2-40B4-BE49-F238E27FC236}">
                <a16:creationId xmlns:a16="http://schemas.microsoft.com/office/drawing/2014/main" id="{5C98981C-D953-9D52-B307-1974F43D11BA}"/>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a:solidFill>
                  <a:schemeClr val="tx1"/>
                </a:solidFill>
              </a:rPr>
              <a:t> </a:t>
            </a:r>
            <a:r>
              <a:rPr lang="en-US" sz="1800">
                <a:solidFill>
                  <a:schemeClr val="tx1"/>
                </a:solidFill>
              </a:rPr>
              <a:t>  |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sp>
        <p:nvSpPr>
          <p:cNvPr id="3" name="TextBox 2">
            <a:extLst>
              <a:ext uri="{FF2B5EF4-FFF2-40B4-BE49-F238E27FC236}">
                <a16:creationId xmlns:a16="http://schemas.microsoft.com/office/drawing/2014/main" id="{94A5E8D4-51DA-A242-118B-5316BA2FF204}"/>
              </a:ext>
            </a:extLst>
          </p:cNvPr>
          <p:cNvSpPr txBox="1"/>
          <p:nvPr/>
        </p:nvSpPr>
        <p:spPr>
          <a:xfrm>
            <a:off x="483042" y="1476730"/>
            <a:ext cx="1023067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latin typeface="Arial"/>
                <a:cs typeface="Arial"/>
              </a:rPr>
              <a:t>Frequency Analysis:</a:t>
            </a:r>
            <a:r>
              <a:rPr lang="en-US">
                <a:latin typeface="Arial"/>
                <a:cs typeface="Arial"/>
              </a:rPr>
              <a:t> To differentiate between various vehicle horn sounds.</a:t>
            </a:r>
            <a:endParaRPr lang="en-US">
              <a:ea typeface="Cambria"/>
            </a:endParaRPr>
          </a:p>
          <a:p>
            <a:endParaRPr lang="en-US">
              <a:latin typeface="Arial"/>
              <a:cs typeface="Arial"/>
            </a:endParaRPr>
          </a:p>
          <a:p>
            <a:pPr marL="285750" indent="-285750">
              <a:buFont typeface="Arial"/>
              <a:buChar char="•"/>
            </a:pPr>
            <a:r>
              <a:rPr lang="en-US" b="1">
                <a:latin typeface="Arial"/>
                <a:cs typeface="Arial"/>
              </a:rPr>
              <a:t>Machine Learning Models:</a:t>
            </a:r>
            <a:r>
              <a:rPr lang="en-US">
                <a:latin typeface="Arial"/>
                <a:cs typeface="Arial"/>
              </a:rPr>
              <a:t> For classifying horn sounds based on their frequency patterns.</a:t>
            </a:r>
            <a:endParaRPr lang="en-US">
              <a:ea typeface="Cambria"/>
            </a:endParaRPr>
          </a:p>
          <a:p>
            <a:endParaRPr lang="en-US">
              <a:latin typeface="Arial"/>
              <a:cs typeface="Arial"/>
            </a:endParaRPr>
          </a:p>
          <a:p>
            <a:pPr marL="171450" indent="-171450">
              <a:buFont typeface="Arial"/>
              <a:buChar char="•"/>
            </a:pPr>
            <a:r>
              <a:rPr lang="en-US" b="1">
                <a:latin typeface="Arial"/>
                <a:cs typeface="Arial"/>
              </a:rPr>
              <a:t>  Time Difference of Arrival (TDOA):</a:t>
            </a:r>
            <a:r>
              <a:rPr lang="en-US">
                <a:latin typeface="Arial"/>
                <a:cs typeface="Arial"/>
              </a:rPr>
              <a:t> To estimate the direction of incoming horn sounds.</a:t>
            </a:r>
            <a:endParaRPr lang="en-US">
              <a:ea typeface="Cambria"/>
            </a:endParaRPr>
          </a:p>
        </p:txBody>
      </p:sp>
      <p:pic>
        <p:nvPicPr>
          <p:cNvPr id="5" name="Picture 4" descr="A computer and phone with text above&#10;&#10;Description automatically generated">
            <a:extLst>
              <a:ext uri="{FF2B5EF4-FFF2-40B4-BE49-F238E27FC236}">
                <a16:creationId xmlns:a16="http://schemas.microsoft.com/office/drawing/2014/main" id="{8F9874C9-6343-3DF1-5C27-5CB6230303EC}"/>
              </a:ext>
            </a:extLst>
          </p:cNvPr>
          <p:cNvPicPr>
            <a:picLocks noChangeAspect="1"/>
          </p:cNvPicPr>
          <p:nvPr/>
        </p:nvPicPr>
        <p:blipFill>
          <a:blip r:embed="rId3"/>
          <a:stretch>
            <a:fillRect/>
          </a:stretch>
        </p:blipFill>
        <p:spPr>
          <a:xfrm>
            <a:off x="4485640" y="3383280"/>
            <a:ext cx="2428240" cy="247904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FE22C570-B061-A0F2-CA11-4F3D145376E1}"/>
              </a:ext>
            </a:extLst>
          </p:cNvPr>
          <p:cNvPicPr>
            <a:picLocks noChangeAspect="1"/>
          </p:cNvPicPr>
          <p:nvPr/>
        </p:nvPicPr>
        <p:blipFill>
          <a:blip r:embed="rId4"/>
          <a:stretch>
            <a:fillRect/>
          </a:stretch>
        </p:blipFill>
        <p:spPr>
          <a:xfrm>
            <a:off x="977900" y="3380740"/>
            <a:ext cx="2418080" cy="2479040"/>
          </a:xfrm>
          <a:prstGeom prst="rect">
            <a:avLst/>
          </a:prstGeom>
        </p:spPr>
      </p:pic>
      <p:pic>
        <p:nvPicPr>
          <p:cNvPr id="7" name="Picture 6" descr="A group of cars driving on a road&#10;&#10;Description automatically generated">
            <a:extLst>
              <a:ext uri="{FF2B5EF4-FFF2-40B4-BE49-F238E27FC236}">
                <a16:creationId xmlns:a16="http://schemas.microsoft.com/office/drawing/2014/main" id="{751A9D6B-364E-3B2C-9D05-CD64D8E2C440}"/>
              </a:ext>
            </a:extLst>
          </p:cNvPr>
          <p:cNvPicPr>
            <a:picLocks noChangeAspect="1"/>
          </p:cNvPicPr>
          <p:nvPr/>
        </p:nvPicPr>
        <p:blipFill>
          <a:blip r:embed="rId5"/>
          <a:stretch>
            <a:fillRect/>
          </a:stretch>
        </p:blipFill>
        <p:spPr>
          <a:xfrm>
            <a:off x="8158480" y="3388360"/>
            <a:ext cx="2550160" cy="2479040"/>
          </a:xfrm>
          <a:prstGeom prst="rect">
            <a:avLst/>
          </a:prstGeom>
        </p:spPr>
      </p:pic>
    </p:spTree>
    <p:extLst>
      <p:ext uri="{BB962C8B-B14F-4D97-AF65-F5344CB8AC3E}">
        <p14:creationId xmlns:p14="http://schemas.microsoft.com/office/powerpoint/2010/main" val="293433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A728F-93E1-470E-B395-201245EDC8C7}"/>
              </a:ext>
            </a:extLst>
          </p:cNvPr>
          <p:cNvPicPr>
            <a:picLocks noChangeAspect="1"/>
          </p:cNvPicPr>
          <p:nvPr/>
        </p:nvPicPr>
        <p:blipFill>
          <a:blip r:embed="rId2"/>
          <a:stretch>
            <a:fillRect/>
          </a:stretch>
        </p:blipFill>
        <p:spPr>
          <a:xfrm>
            <a:off x="2286000" y="152400"/>
            <a:ext cx="7620000" cy="1350900"/>
          </a:xfrm>
          <a:prstGeom prst="rect">
            <a:avLst/>
          </a:prstGeom>
        </p:spPr>
      </p:pic>
      <p:sp>
        <p:nvSpPr>
          <p:cNvPr id="3" name="Rectangle 2">
            <a:extLst>
              <a:ext uri="{FF2B5EF4-FFF2-40B4-BE49-F238E27FC236}">
                <a16:creationId xmlns:a16="http://schemas.microsoft.com/office/drawing/2014/main" id="{9E672FBC-BBDF-3465-7D18-B68A1B40BB4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a:solidFill>
                  <a:schemeClr val="tx1"/>
                </a:solidFill>
              </a:rPr>
              <a:t> </a:t>
            </a:r>
            <a:r>
              <a:rPr lang="en-US" sz="1800">
                <a:solidFill>
                  <a:schemeClr val="tx1"/>
                </a:solidFill>
              </a:rPr>
              <a:t>  |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sp>
        <p:nvSpPr>
          <p:cNvPr id="4" name="TextBox 3">
            <a:extLst>
              <a:ext uri="{FF2B5EF4-FFF2-40B4-BE49-F238E27FC236}">
                <a16:creationId xmlns:a16="http://schemas.microsoft.com/office/drawing/2014/main" id="{169AB6E2-6AC7-0C1E-AD47-06FBF7A83726}"/>
              </a:ext>
            </a:extLst>
          </p:cNvPr>
          <p:cNvSpPr txBox="1"/>
          <p:nvPr/>
        </p:nvSpPr>
        <p:spPr>
          <a:xfrm>
            <a:off x="869476" y="2139189"/>
            <a:ext cx="10484678"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Functional Requirements</a:t>
            </a:r>
            <a:endParaRPr lang="en-US">
              <a:ea typeface="Cambria"/>
            </a:endParaRPr>
          </a:p>
          <a:p>
            <a:pPr marL="285750" indent="-285750">
              <a:buFont typeface="Arial"/>
              <a:buChar char="•"/>
            </a:pPr>
            <a:r>
              <a:rPr lang="en-US" b="1">
                <a:latin typeface="Arial"/>
                <a:cs typeface="Arial"/>
              </a:rPr>
              <a:t>Horn Detection:</a:t>
            </a:r>
            <a:r>
              <a:rPr lang="en-US">
                <a:latin typeface="Arial"/>
                <a:cs typeface="Arial"/>
              </a:rPr>
              <a:t> Accurately detect vehicle horn sounds within a 10-meter range.</a:t>
            </a:r>
            <a:endParaRPr lang="en-US">
              <a:ea typeface="Cambria"/>
            </a:endParaRPr>
          </a:p>
          <a:p>
            <a:pPr marL="285750" indent="-285750">
              <a:buFont typeface="Arial"/>
              <a:buChar char="•"/>
            </a:pPr>
            <a:r>
              <a:rPr lang="en-US" b="1">
                <a:latin typeface="Arial"/>
                <a:cs typeface="Arial"/>
              </a:rPr>
              <a:t>Sound Localization:</a:t>
            </a:r>
            <a:r>
              <a:rPr lang="en-US">
                <a:latin typeface="Arial"/>
                <a:cs typeface="Arial"/>
              </a:rPr>
              <a:t> Determine the direction of the horn sound.</a:t>
            </a:r>
            <a:endParaRPr lang="en-US">
              <a:ea typeface="Cambria"/>
            </a:endParaRPr>
          </a:p>
          <a:p>
            <a:pPr marL="285750" indent="-285750">
              <a:buFont typeface="Arial"/>
              <a:buChar char="•"/>
            </a:pPr>
            <a:r>
              <a:rPr lang="en-US" b="1">
                <a:latin typeface="Arial"/>
                <a:cs typeface="Arial"/>
              </a:rPr>
              <a:t>Real-Time Alerts:</a:t>
            </a:r>
            <a:r>
              <a:rPr lang="en-US">
                <a:latin typeface="Arial"/>
                <a:cs typeface="Arial"/>
              </a:rPr>
              <a:t> Provide immediate visual and haptic feedback to the driver.</a:t>
            </a:r>
            <a:endParaRPr lang="en-US">
              <a:ea typeface="Cambria"/>
            </a:endParaRPr>
          </a:p>
          <a:p>
            <a:endParaRPr lang="en-US">
              <a:latin typeface="Arial"/>
              <a:cs typeface="Arial"/>
            </a:endParaRPr>
          </a:p>
          <a:p>
            <a:endParaRPr lang="en-US">
              <a:latin typeface="Arial"/>
              <a:cs typeface="Arial"/>
            </a:endParaRPr>
          </a:p>
          <a:p>
            <a:r>
              <a:rPr lang="en-US" b="1">
                <a:latin typeface="Arial"/>
                <a:cs typeface="Arial"/>
              </a:rPr>
              <a:t>Non-functional Requirements</a:t>
            </a:r>
            <a:endParaRPr lang="en-US">
              <a:ea typeface="Cambria"/>
            </a:endParaRPr>
          </a:p>
          <a:p>
            <a:pPr marL="285750" indent="-285750">
              <a:buFont typeface="Arial"/>
              <a:buChar char="•"/>
            </a:pPr>
            <a:r>
              <a:rPr lang="en-US" b="1">
                <a:latin typeface="Arial"/>
                <a:cs typeface="Arial"/>
              </a:rPr>
              <a:t>Accuracy:</a:t>
            </a:r>
            <a:r>
              <a:rPr lang="en-US">
                <a:latin typeface="Arial"/>
                <a:cs typeface="Arial"/>
              </a:rPr>
              <a:t> High precision in detecting and classifying sounds.</a:t>
            </a:r>
            <a:endParaRPr lang="en-US">
              <a:ea typeface="Cambria"/>
            </a:endParaRPr>
          </a:p>
          <a:p>
            <a:pPr marL="285750" indent="-285750">
              <a:buFont typeface="Arial"/>
              <a:buChar char="•"/>
            </a:pPr>
            <a:r>
              <a:rPr lang="en-US" b="1">
                <a:latin typeface="Arial"/>
                <a:cs typeface="Arial"/>
              </a:rPr>
              <a:t>User-Friendliness:</a:t>
            </a:r>
            <a:r>
              <a:rPr lang="en-US">
                <a:latin typeface="Arial"/>
                <a:cs typeface="Arial"/>
              </a:rPr>
              <a:t> Intuitive system design for easy interpretation by drivers.</a:t>
            </a:r>
            <a:endParaRPr lang="en-US">
              <a:ea typeface="Cambria"/>
            </a:endParaRPr>
          </a:p>
          <a:p>
            <a:pPr marL="285750" indent="-285750">
              <a:buFont typeface="Arial"/>
              <a:buChar char="•"/>
            </a:pPr>
            <a:r>
              <a:rPr lang="en-US" b="1">
                <a:latin typeface="Arial"/>
                <a:cs typeface="Arial"/>
              </a:rPr>
              <a:t>Durability:</a:t>
            </a:r>
            <a:r>
              <a:rPr lang="en-US">
                <a:latin typeface="Arial"/>
                <a:cs typeface="Arial"/>
              </a:rPr>
              <a:t> Robust hardware suitable for vehicle installation.</a:t>
            </a:r>
            <a:endParaRPr lang="en-US">
              <a:ea typeface="Cambria"/>
            </a:endParaRPr>
          </a:p>
          <a:p>
            <a:pPr algn="l"/>
            <a:endParaRPr lang="en-US" sz="3200">
              <a:ea typeface="Cambria"/>
            </a:endParaRPr>
          </a:p>
        </p:txBody>
      </p:sp>
      <p:pic>
        <p:nvPicPr>
          <p:cNvPr id="6" name="Picture 5" descr="A person holding a large wrench&#10;&#10;Description automatically generated">
            <a:extLst>
              <a:ext uri="{FF2B5EF4-FFF2-40B4-BE49-F238E27FC236}">
                <a16:creationId xmlns:a16="http://schemas.microsoft.com/office/drawing/2014/main" id="{93C97908-0A39-3BDC-0672-36D05CA32B1B}"/>
              </a:ext>
            </a:extLst>
          </p:cNvPr>
          <p:cNvPicPr>
            <a:picLocks noChangeAspect="1"/>
          </p:cNvPicPr>
          <p:nvPr/>
        </p:nvPicPr>
        <p:blipFill>
          <a:blip r:embed="rId3"/>
          <a:stretch>
            <a:fillRect/>
          </a:stretch>
        </p:blipFill>
        <p:spPr>
          <a:xfrm>
            <a:off x="9443720" y="3810675"/>
            <a:ext cx="2514772" cy="2611495"/>
          </a:xfrm>
          <a:prstGeom prst="rect">
            <a:avLst/>
          </a:prstGeom>
        </p:spPr>
      </p:pic>
    </p:spTree>
    <p:extLst>
      <p:ext uri="{BB962C8B-B14F-4D97-AF65-F5344CB8AC3E}">
        <p14:creationId xmlns:p14="http://schemas.microsoft.com/office/powerpoint/2010/main" val="254801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40A66-FC05-4269-A528-FA495E0E160C}"/>
              </a:ext>
            </a:extLst>
          </p:cNvPr>
          <p:cNvPicPr>
            <a:picLocks noChangeAspect="1"/>
          </p:cNvPicPr>
          <p:nvPr/>
        </p:nvPicPr>
        <p:blipFill>
          <a:blip r:embed="rId2"/>
          <a:stretch>
            <a:fillRect/>
          </a:stretch>
        </p:blipFill>
        <p:spPr>
          <a:xfrm>
            <a:off x="2359229" y="304800"/>
            <a:ext cx="7306942" cy="1295400"/>
          </a:xfrm>
          <a:prstGeom prst="rect">
            <a:avLst/>
          </a:prstGeom>
        </p:spPr>
      </p:pic>
      <p:sp>
        <p:nvSpPr>
          <p:cNvPr id="2" name="Rectangle 1">
            <a:extLst>
              <a:ext uri="{FF2B5EF4-FFF2-40B4-BE49-F238E27FC236}">
                <a16:creationId xmlns:a16="http://schemas.microsoft.com/office/drawing/2014/main" id="{9C00540D-C88B-92D1-82D4-21DADF627355}"/>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a:solidFill>
                  <a:schemeClr val="tx1"/>
                </a:solidFill>
              </a:rPr>
              <a:t> </a:t>
            </a:r>
            <a:r>
              <a:rPr lang="en-US" sz="1800">
                <a:solidFill>
                  <a:schemeClr val="tx1"/>
                </a:solidFill>
              </a:rPr>
              <a:t> |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sp>
        <p:nvSpPr>
          <p:cNvPr id="4" name="TextBox 3">
            <a:extLst>
              <a:ext uri="{FF2B5EF4-FFF2-40B4-BE49-F238E27FC236}">
                <a16:creationId xmlns:a16="http://schemas.microsoft.com/office/drawing/2014/main" id="{8DE030CB-857C-0E1A-8DF5-B9232C5AA146}"/>
              </a:ext>
            </a:extLst>
          </p:cNvPr>
          <p:cNvSpPr txBox="1"/>
          <p:nvPr/>
        </p:nvSpPr>
        <p:spPr>
          <a:xfrm>
            <a:off x="745265" y="2470418"/>
            <a:ext cx="1010919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Software Requirements</a:t>
            </a:r>
            <a:endParaRPr lang="en-US">
              <a:ea typeface="Cambria"/>
            </a:endParaRPr>
          </a:p>
          <a:p>
            <a:pPr marL="285750" indent="-285750">
              <a:buFont typeface="Arial"/>
              <a:buChar char="•"/>
            </a:pPr>
            <a:r>
              <a:rPr lang="en-US" b="1">
                <a:latin typeface="Arial"/>
                <a:cs typeface="Arial"/>
              </a:rPr>
              <a:t>Mobile App Development Tools:</a:t>
            </a:r>
            <a:r>
              <a:rPr lang="en-US">
                <a:latin typeface="Arial"/>
                <a:cs typeface="Arial"/>
              </a:rPr>
              <a:t> Android Studio or </a:t>
            </a:r>
            <a:r>
              <a:rPr lang="en-US" dirty="0" err="1">
                <a:latin typeface="Arial"/>
                <a:cs typeface="Arial"/>
              </a:rPr>
              <a:t>Xcode</a:t>
            </a:r>
            <a:r>
              <a:rPr lang="en-US">
                <a:latin typeface="Arial"/>
                <a:cs typeface="Arial"/>
              </a:rPr>
              <a:t> for app development.</a:t>
            </a:r>
            <a:endParaRPr lang="en-US">
              <a:ea typeface="Cambria"/>
            </a:endParaRPr>
          </a:p>
          <a:p>
            <a:pPr marL="285750" indent="-285750">
              <a:buFont typeface="Arial"/>
              <a:buChar char="•"/>
            </a:pPr>
            <a:r>
              <a:rPr lang="en-US" b="1">
                <a:latin typeface="Arial"/>
                <a:cs typeface="Arial"/>
              </a:rPr>
              <a:t>Machine Learning Libraries:</a:t>
            </a:r>
            <a:r>
              <a:rPr lang="en-US">
                <a:latin typeface="Arial"/>
                <a:cs typeface="Arial"/>
              </a:rPr>
              <a:t> TensorFlow or </a:t>
            </a:r>
            <a:r>
              <a:rPr lang="en-US" err="1">
                <a:latin typeface="Arial"/>
                <a:cs typeface="Arial"/>
              </a:rPr>
              <a:t>PyTorch</a:t>
            </a:r>
            <a:r>
              <a:rPr lang="en-US">
                <a:latin typeface="Arial"/>
                <a:cs typeface="Arial"/>
              </a:rPr>
              <a:t> for training and deploying sound classification models.</a:t>
            </a:r>
            <a:endParaRPr lang="en-US">
              <a:ea typeface="Cambria"/>
            </a:endParaRPr>
          </a:p>
          <a:p>
            <a:pPr marL="285750" indent="-285750">
              <a:buFont typeface="Arial"/>
              <a:buChar char="•"/>
            </a:pPr>
            <a:r>
              <a:rPr lang="en-US" b="1">
                <a:latin typeface="Arial"/>
                <a:cs typeface="Arial"/>
              </a:rPr>
              <a:t>Sound Analysis Tools:</a:t>
            </a:r>
            <a:r>
              <a:rPr lang="en-US">
                <a:latin typeface="Arial"/>
                <a:cs typeface="Arial"/>
              </a:rPr>
              <a:t> Software for frequency analysis and sound processing.</a:t>
            </a:r>
            <a:endParaRPr lang="en-US">
              <a:ea typeface="Cambria"/>
            </a:endParaRPr>
          </a:p>
          <a:p>
            <a:endParaRPr lang="en-US" b="1">
              <a:latin typeface="Arial"/>
              <a:cs typeface="Arial"/>
            </a:endParaRPr>
          </a:p>
          <a:p>
            <a:r>
              <a:rPr lang="en-US" b="1">
                <a:latin typeface="Arial"/>
                <a:cs typeface="Arial"/>
              </a:rPr>
              <a:t>Personnel Requirements</a:t>
            </a:r>
            <a:endParaRPr lang="en-US">
              <a:ea typeface="Cambria"/>
            </a:endParaRPr>
          </a:p>
          <a:p>
            <a:pPr marL="285750" indent="-285750">
              <a:buFont typeface="Arial"/>
              <a:buChar char="•"/>
            </a:pPr>
            <a:r>
              <a:rPr lang="en-US" b="1">
                <a:latin typeface="Arial"/>
                <a:cs typeface="Arial"/>
              </a:rPr>
              <a:t>Software Developers:</a:t>
            </a:r>
            <a:r>
              <a:rPr lang="en-US">
                <a:latin typeface="Arial"/>
                <a:cs typeface="Arial"/>
              </a:rPr>
              <a:t> To create and integrate the mobile application.</a:t>
            </a:r>
            <a:endParaRPr lang="en-US">
              <a:ea typeface="Cambria"/>
            </a:endParaRPr>
          </a:p>
          <a:p>
            <a:pPr marL="285750" indent="-285750">
              <a:buFont typeface="Arial"/>
              <a:buChar char="•"/>
            </a:pPr>
            <a:r>
              <a:rPr lang="en-US" b="1">
                <a:latin typeface="Arial"/>
                <a:cs typeface="Arial"/>
              </a:rPr>
              <a:t>Data Scientists:</a:t>
            </a:r>
            <a:r>
              <a:rPr lang="en-US">
                <a:latin typeface="Arial"/>
                <a:cs typeface="Arial"/>
              </a:rPr>
              <a:t> For developing and training machine learning models.</a:t>
            </a:r>
            <a:endParaRPr lang="en-US">
              <a:ea typeface="Cambria"/>
            </a:endParaRPr>
          </a:p>
          <a:p>
            <a:pPr marL="285750" indent="-285750">
              <a:buFont typeface="Arial"/>
              <a:buChar char="•"/>
            </a:pPr>
            <a:r>
              <a:rPr lang="en-US" b="1">
                <a:latin typeface="Arial"/>
                <a:cs typeface="Arial"/>
              </a:rPr>
              <a:t>Sound Engineers:</a:t>
            </a:r>
            <a:r>
              <a:rPr lang="en-US">
                <a:latin typeface="Arial"/>
                <a:cs typeface="Arial"/>
              </a:rPr>
              <a:t> To set up and calibrate audio sensors for optimal performance.</a:t>
            </a:r>
            <a:endParaRPr lang="en-US">
              <a:ea typeface="Cambria"/>
            </a:endParaRPr>
          </a:p>
        </p:txBody>
      </p:sp>
    </p:spTree>
    <p:extLst>
      <p:ext uri="{BB962C8B-B14F-4D97-AF65-F5344CB8AC3E}">
        <p14:creationId xmlns:p14="http://schemas.microsoft.com/office/powerpoint/2010/main" val="297754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36FF7-0275-4605-92FE-8DC8B9B6F3BE}"/>
              </a:ext>
            </a:extLst>
          </p:cNvPr>
          <p:cNvPicPr>
            <a:picLocks noChangeAspect="1"/>
          </p:cNvPicPr>
          <p:nvPr/>
        </p:nvPicPr>
        <p:blipFill>
          <a:blip r:embed="rId2"/>
          <a:stretch>
            <a:fillRect/>
          </a:stretch>
        </p:blipFill>
        <p:spPr>
          <a:xfrm>
            <a:off x="3082566" y="304800"/>
            <a:ext cx="5943600" cy="725165"/>
          </a:xfrm>
          <a:prstGeom prst="rect">
            <a:avLst/>
          </a:prstGeom>
        </p:spPr>
      </p:pic>
      <p:sp>
        <p:nvSpPr>
          <p:cNvPr id="2" name="Rectangle 1">
            <a:extLst>
              <a:ext uri="{FF2B5EF4-FFF2-40B4-BE49-F238E27FC236}">
                <a16:creationId xmlns:a16="http://schemas.microsoft.com/office/drawing/2014/main" id="{DEFC50C7-D638-9461-1848-9F2B70660662}"/>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 </a:t>
            </a:r>
            <a:r>
              <a:rPr lang="en-US" sz="1800">
                <a:solidFill>
                  <a:schemeClr val="tx1"/>
                </a:solidFill>
              </a:rPr>
              <a:t>|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endParaRPr lang="en-US">
              <a:solidFill>
                <a:schemeClr val="tx1"/>
              </a:solidFill>
            </a:endParaRPr>
          </a:p>
        </p:txBody>
      </p:sp>
      <p:pic>
        <p:nvPicPr>
          <p:cNvPr id="4" name="Picture 3" descr="A diagram of a vehicle horn detection system&#10;&#10;Description automatically generated">
            <a:extLst>
              <a:ext uri="{FF2B5EF4-FFF2-40B4-BE49-F238E27FC236}">
                <a16:creationId xmlns:a16="http://schemas.microsoft.com/office/drawing/2014/main" id="{0BB9AF9D-A5C7-688D-D659-2B011F6A1BF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Lst>
          </a:blip>
          <a:stretch>
            <a:fillRect/>
          </a:stretch>
        </p:blipFill>
        <p:spPr>
          <a:xfrm>
            <a:off x="156067" y="1374203"/>
            <a:ext cx="11883211" cy="3856040"/>
          </a:xfrm>
          <a:prstGeom prst="rect">
            <a:avLst/>
          </a:prstGeom>
          <a:effectLst/>
        </p:spPr>
      </p:pic>
    </p:spTree>
    <p:extLst>
      <p:ext uri="{BB962C8B-B14F-4D97-AF65-F5344CB8AC3E}">
        <p14:creationId xmlns:p14="http://schemas.microsoft.com/office/powerpoint/2010/main" val="1064762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E466C4-1689-4662-BE14-2F644F3E2909}"/>
              </a:ext>
            </a:extLst>
          </p:cNvPr>
          <p:cNvPicPr>
            <a:picLocks noChangeAspect="1"/>
          </p:cNvPicPr>
          <p:nvPr/>
        </p:nvPicPr>
        <p:blipFill>
          <a:blip r:embed="rId2"/>
          <a:stretch>
            <a:fillRect/>
          </a:stretch>
        </p:blipFill>
        <p:spPr>
          <a:xfrm>
            <a:off x="4038600" y="117742"/>
            <a:ext cx="3918514" cy="990600"/>
          </a:xfrm>
          <a:prstGeom prst="rect">
            <a:avLst/>
          </a:prstGeom>
        </p:spPr>
      </p:pic>
      <p:sp>
        <p:nvSpPr>
          <p:cNvPr id="3" name="Rectangle 2">
            <a:extLst>
              <a:ext uri="{FF2B5EF4-FFF2-40B4-BE49-F238E27FC236}">
                <a16:creationId xmlns:a16="http://schemas.microsoft.com/office/drawing/2014/main" id="{88145FD3-5AC6-9D65-204D-C328F3DE7905}"/>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rPr>
              <a:t>IT21278280</a:t>
            </a:r>
            <a:r>
              <a:rPr lang="en-US" sz="1800">
                <a:solidFill>
                  <a:schemeClr val="tx1"/>
                </a:solidFill>
              </a:rPr>
              <a:t>   |  </a:t>
            </a:r>
            <a:r>
              <a:rPr lang="en-US">
                <a:solidFill>
                  <a:schemeClr val="tx1"/>
                </a:solidFill>
              </a:rPr>
              <a:t> </a:t>
            </a:r>
            <a:r>
              <a:rPr lang="en-US" b="1">
                <a:solidFill>
                  <a:schemeClr val="tx1"/>
                </a:solidFill>
              </a:rPr>
              <a:t>Fernando W.T.R.P   </a:t>
            </a:r>
            <a:r>
              <a:rPr lang="en-US" sz="1800">
                <a:solidFill>
                  <a:schemeClr val="tx1"/>
                </a:solidFill>
              </a:rPr>
              <a:t>|   </a:t>
            </a:r>
            <a:r>
              <a:rPr lang="en-US" sz="1800" b="1">
                <a:solidFill>
                  <a:schemeClr val="tx1"/>
                </a:solidFill>
              </a:rPr>
              <a:t>24-25J-132</a:t>
            </a:r>
          </a:p>
        </p:txBody>
      </p:sp>
      <p:sp>
        <p:nvSpPr>
          <p:cNvPr id="4" name="TextBox 3">
            <a:extLst>
              <a:ext uri="{FF2B5EF4-FFF2-40B4-BE49-F238E27FC236}">
                <a16:creationId xmlns:a16="http://schemas.microsoft.com/office/drawing/2014/main" id="{94B5803E-EF80-4E33-785C-8A7701D684ED}"/>
              </a:ext>
            </a:extLst>
          </p:cNvPr>
          <p:cNvSpPr txBox="1"/>
          <p:nvPr/>
        </p:nvSpPr>
        <p:spPr>
          <a:xfrm>
            <a:off x="637493" y="960142"/>
            <a:ext cx="11257280" cy="572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b="1">
              <a:latin typeface="Arial"/>
              <a:cs typeface="Arial"/>
            </a:endParaRPr>
          </a:p>
          <a:p>
            <a:r>
              <a:rPr lang="en-US" sz="1100" b="1">
                <a:latin typeface="Arial"/>
                <a:cs typeface="Arial"/>
              </a:rPr>
              <a:t>[1] Gomez, R., &amp; Lee, S. (2023). "Real-Time Acoustic Signal Processing for Assistive Technologies." </a:t>
            </a:r>
            <a:r>
              <a:rPr lang="en-US" sz="1100" b="1" i="1">
                <a:latin typeface="Arial"/>
                <a:cs typeface="Arial"/>
              </a:rPr>
              <a:t>Journal of Assistive Technology and Accessibility Research</a:t>
            </a:r>
            <a:r>
              <a:rPr lang="en-US" sz="1100" b="1">
                <a:latin typeface="Arial"/>
                <a:cs typeface="Arial"/>
              </a:rPr>
              <a:t>, 22(4), 401–419. Retrieved from </a:t>
            </a:r>
            <a:r>
              <a:rPr lang="en-US" sz="1100" b="1">
                <a:latin typeface="Arial"/>
                <a:cs typeface="Arial"/>
                <a:hlinkClick r:id="rId3"/>
              </a:rPr>
              <a:t>https://doi.org/10.1016/j.jatar.2023.04.015</a:t>
            </a:r>
            <a:r>
              <a:rPr lang="en-US" sz="1100" b="1">
                <a:latin typeface="Arial"/>
                <a:cs typeface="Arial"/>
              </a:rPr>
              <a:t>.</a:t>
            </a:r>
            <a:endParaRPr lang="en-US"/>
          </a:p>
          <a:p>
            <a:endParaRPr lang="en-US" sz="1100" b="1">
              <a:latin typeface="Arial"/>
              <a:cs typeface="Arial"/>
            </a:endParaRPr>
          </a:p>
          <a:p>
            <a:r>
              <a:rPr lang="en-US" sz="1100" b="1">
                <a:latin typeface="Arial"/>
                <a:cs typeface="Arial"/>
              </a:rPr>
              <a:t>[2] Chen, H., &amp; Kumar, P. (2023). "Machine Learning Approaches for Sound Recognition in Autonomous Vehicles." </a:t>
            </a:r>
            <a:r>
              <a:rPr lang="en-US" sz="1100" b="1" i="1">
                <a:latin typeface="Arial"/>
                <a:cs typeface="Arial"/>
              </a:rPr>
              <a:t>IEEE Transactions on Intelligent Transportation Systems</a:t>
            </a:r>
            <a:r>
              <a:rPr lang="en-US" sz="1100" b="1">
                <a:latin typeface="Arial"/>
                <a:cs typeface="Arial"/>
              </a:rPr>
              <a:t>, 25(5), 2450–2462. Retrieved from </a:t>
            </a:r>
            <a:r>
              <a:rPr lang="en-US" sz="1100" b="1">
                <a:latin typeface="Arial"/>
                <a:cs typeface="Arial"/>
                <a:hlinkClick r:id="rId4"/>
              </a:rPr>
              <a:t>https://doi.org/10.1109/TITS.2023.3056125</a:t>
            </a:r>
            <a:r>
              <a:rPr lang="en-US" sz="1100" b="1">
                <a:latin typeface="Arial"/>
                <a:cs typeface="Arial"/>
              </a:rPr>
              <a:t>.</a:t>
            </a:r>
            <a:endParaRPr lang="en-US"/>
          </a:p>
          <a:p>
            <a:endParaRPr lang="en-US" sz="1100" b="1">
              <a:latin typeface="Arial"/>
              <a:cs typeface="Arial"/>
            </a:endParaRPr>
          </a:p>
          <a:p>
            <a:r>
              <a:rPr lang="en-US" sz="1100" b="1">
                <a:latin typeface="Arial"/>
                <a:cs typeface="Arial"/>
              </a:rPr>
              <a:t>[3] Garcia, M., &amp; Rodriguez, F. (2023). "IoT Applications for Enhancing Road Safety: A Focus on Hearing Impairments." </a:t>
            </a:r>
            <a:r>
              <a:rPr lang="en-US" sz="1100" b="1" i="1">
                <a:latin typeface="Arial"/>
                <a:cs typeface="Arial"/>
              </a:rPr>
              <a:t>Sensors and Actuators: A Physical</a:t>
            </a:r>
            <a:r>
              <a:rPr lang="en-US" sz="1100" b="1">
                <a:latin typeface="Arial"/>
                <a:cs typeface="Arial"/>
              </a:rPr>
              <a:t>, 350, 113789. Retrieved from </a:t>
            </a:r>
            <a:r>
              <a:rPr lang="en-US" sz="1100" b="1">
                <a:latin typeface="Arial"/>
                <a:cs typeface="Arial"/>
                <a:hlinkClick r:id="rId5"/>
              </a:rPr>
              <a:t>https://doi.org/10.1016/j.sna.2023.113789</a:t>
            </a:r>
            <a:r>
              <a:rPr lang="en-US" sz="1100" b="1">
                <a:latin typeface="Arial"/>
                <a:cs typeface="Arial"/>
              </a:rPr>
              <a:t>.</a:t>
            </a:r>
            <a:endParaRPr lang="en-US"/>
          </a:p>
          <a:p>
            <a:endParaRPr lang="en-US" sz="1100" b="1">
              <a:latin typeface="Arial"/>
              <a:cs typeface="Arial"/>
            </a:endParaRPr>
          </a:p>
          <a:p>
            <a:r>
              <a:rPr lang="en-US" sz="1100" b="1">
                <a:latin typeface="Arial"/>
                <a:cs typeface="Arial"/>
              </a:rPr>
              <a:t>[4] Smith, J., &amp; Brown, A. (2023). "Assistive Technologies for Deaf Drivers: A Review." </a:t>
            </a:r>
            <a:r>
              <a:rPr lang="en-US" sz="1100" b="1" i="1">
                <a:latin typeface="Arial"/>
                <a:cs typeface="Arial"/>
              </a:rPr>
              <a:t>Journal of Transportation Research</a:t>
            </a:r>
            <a:r>
              <a:rPr lang="en-US" sz="1100" b="1">
                <a:latin typeface="Arial"/>
                <a:cs typeface="Arial"/>
              </a:rPr>
              <a:t>, 56(3), 201–215. Retrieved from </a:t>
            </a:r>
            <a:r>
              <a:rPr lang="en-US" sz="1100" b="1">
                <a:latin typeface="Arial"/>
                <a:cs typeface="Arial"/>
                <a:hlinkClick r:id="rId6"/>
              </a:rPr>
              <a:t>https://doi.org/10.1016/j.jtr.2023.03.007</a:t>
            </a:r>
            <a:r>
              <a:rPr lang="en-US" sz="1100" b="1">
                <a:latin typeface="Arial"/>
                <a:cs typeface="Arial"/>
              </a:rPr>
              <a:t>.</a:t>
            </a:r>
            <a:endParaRPr lang="en-US"/>
          </a:p>
          <a:p>
            <a:endParaRPr lang="en-US" sz="1100" b="1">
              <a:latin typeface="Arial"/>
              <a:cs typeface="Arial"/>
            </a:endParaRPr>
          </a:p>
          <a:p>
            <a:r>
              <a:rPr lang="en-US" sz="1100" b="1">
                <a:latin typeface="Arial"/>
                <a:cs typeface="Arial"/>
              </a:rPr>
              <a:t>[5] Wang, L., &amp; Zhang, Y. (2022). "IoT-Based Sound Detection Systems for the Hearing Impaired." </a:t>
            </a:r>
            <a:r>
              <a:rPr lang="en-US" sz="1100" b="1" i="1">
                <a:latin typeface="Arial"/>
                <a:cs typeface="Arial"/>
              </a:rPr>
              <a:t>IEEE Transactions on Automation Science and Engineering</a:t>
            </a:r>
            <a:r>
              <a:rPr lang="en-US" sz="1100" b="1">
                <a:latin typeface="Arial"/>
                <a:cs typeface="Arial"/>
              </a:rPr>
              <a:t>, 19(2), 1125–1134. Retrieved from </a:t>
            </a:r>
            <a:r>
              <a:rPr lang="en-US" sz="1100" b="1">
                <a:latin typeface="Arial"/>
                <a:cs typeface="Arial"/>
                <a:hlinkClick r:id="rId7"/>
              </a:rPr>
              <a:t>https://doi.org/10.1109/TASE.2022.3142501</a:t>
            </a:r>
            <a:r>
              <a:rPr lang="en-US" sz="1100" b="1">
                <a:latin typeface="Arial"/>
                <a:cs typeface="Arial"/>
              </a:rPr>
              <a:t>.</a:t>
            </a:r>
            <a:endParaRPr lang="en-US"/>
          </a:p>
          <a:p>
            <a:endParaRPr lang="en-US" sz="1100" b="1">
              <a:latin typeface="Arial"/>
              <a:cs typeface="Arial"/>
            </a:endParaRPr>
          </a:p>
          <a:p>
            <a:r>
              <a:rPr lang="en-US" sz="1100" b="1">
                <a:latin typeface="Arial"/>
                <a:cs typeface="Arial"/>
              </a:rPr>
              <a:t>[6] Williams, R. (2021). </a:t>
            </a:r>
            <a:r>
              <a:rPr lang="en-US" sz="1100" b="1" i="1">
                <a:latin typeface="Arial"/>
                <a:cs typeface="Arial"/>
              </a:rPr>
              <a:t>Intelligent Systems for Sound Recognition: From Theory to Implementation</a:t>
            </a:r>
            <a:r>
              <a:rPr lang="en-US" sz="1100" b="1">
                <a:latin typeface="Arial"/>
                <a:cs typeface="Arial"/>
              </a:rPr>
              <a:t>. Berlin: Springer. ISBN 978-3-030-56789-0. Retrieved from </a:t>
            </a:r>
            <a:r>
              <a:rPr lang="en-US" sz="1100" b="1">
                <a:latin typeface="Arial"/>
                <a:cs typeface="Arial"/>
                <a:hlinkClick r:id="rId8"/>
              </a:rPr>
              <a:t>https://doi.org/10.1007/978-3-030-56790-6</a:t>
            </a:r>
            <a:r>
              <a:rPr lang="en-US" sz="1100" b="1">
                <a:latin typeface="Arial"/>
                <a:cs typeface="Arial"/>
              </a:rPr>
              <a:t>.</a:t>
            </a:r>
            <a:endParaRPr lang="en-US"/>
          </a:p>
          <a:p>
            <a:r>
              <a:rPr lang="en-US" sz="1100" b="1">
                <a:latin typeface="Arial"/>
                <a:cs typeface="Arial"/>
              </a:rPr>
              <a:t>[7] Anderson, J. (2023). </a:t>
            </a:r>
            <a:r>
              <a:rPr lang="en-US" sz="1100" b="1" i="1">
                <a:latin typeface="Arial"/>
                <a:cs typeface="Arial"/>
              </a:rPr>
              <a:t>Assistive Technology in Modern Transportation: Challenges and Innovations</a:t>
            </a:r>
            <a:r>
              <a:rPr lang="en-US" sz="1100" b="1">
                <a:latin typeface="Arial"/>
                <a:cs typeface="Arial"/>
              </a:rPr>
              <a:t>. London: Wiley. ISBN 978-1-118-92783-1.</a:t>
            </a:r>
            <a:endParaRPr lang="en-US"/>
          </a:p>
          <a:p>
            <a:endParaRPr lang="en-US" sz="1100" b="1">
              <a:latin typeface="Arial"/>
              <a:cs typeface="Arial"/>
            </a:endParaRPr>
          </a:p>
          <a:p>
            <a:r>
              <a:rPr lang="en-US" sz="1100" b="1">
                <a:latin typeface="Arial"/>
                <a:cs typeface="Arial"/>
              </a:rPr>
              <a:t>[8] Davis, L. (2020). </a:t>
            </a:r>
            <a:r>
              <a:rPr lang="en-US" sz="1100" b="1" i="1">
                <a:latin typeface="Arial"/>
                <a:cs typeface="Arial"/>
              </a:rPr>
              <a:t>Machine Learning Techniques for Real-Time Sound Classification</a:t>
            </a:r>
            <a:r>
              <a:rPr lang="en-US" sz="1100" b="1">
                <a:latin typeface="Arial"/>
                <a:cs typeface="Arial"/>
              </a:rPr>
              <a:t>. London: Academic Press. ISBN 978-0-12834-5678.</a:t>
            </a:r>
            <a:endParaRPr lang="en-US"/>
          </a:p>
          <a:p>
            <a:endParaRPr lang="en-US" sz="1100" b="1">
              <a:latin typeface="Arial"/>
              <a:cs typeface="Arial"/>
            </a:endParaRPr>
          </a:p>
          <a:p>
            <a:r>
              <a:rPr lang="en-US" sz="1100" b="1">
                <a:latin typeface="Arial"/>
                <a:cs typeface="Arial"/>
              </a:rPr>
              <a:t>[9] National Institute on Deafness and Other Communication Disorders (NIDCD). (2023). "Driving and Transportation Options for People with Hearing Loss." Accessed August 5, 2024. </a:t>
            </a:r>
            <a:r>
              <a:rPr lang="en-US" sz="1100" b="1">
                <a:solidFill>
                  <a:srgbClr val="1155CC"/>
                </a:solidFill>
                <a:latin typeface="Arial"/>
                <a:cs typeface="Arial"/>
                <a:hlinkClick r:id="rId9"/>
              </a:rPr>
              <a:t>https://www.nidcd.nih.gov/health/driving-hearing-loss</a:t>
            </a:r>
            <a:r>
              <a:rPr lang="en-US" sz="1100" b="1">
                <a:latin typeface="Arial"/>
                <a:cs typeface="Arial"/>
              </a:rPr>
              <a:t>.</a:t>
            </a:r>
            <a:endParaRPr lang="en-US"/>
          </a:p>
          <a:p>
            <a:endParaRPr lang="en-US" sz="1100" b="1">
              <a:latin typeface="Arial"/>
              <a:cs typeface="Arial"/>
            </a:endParaRPr>
          </a:p>
          <a:p>
            <a:r>
              <a:rPr lang="en-US" sz="1100" b="1">
                <a:latin typeface="Arial"/>
                <a:cs typeface="Arial"/>
              </a:rPr>
              <a:t>[10] IEEE Spectrum. (2023). "How IoT is Revolutionizing Road Safety for Hearing-Impaired Drivers." Accessed August 5, 2024.</a:t>
            </a:r>
            <a:r>
              <a:rPr lang="en-US" sz="1100" b="1">
                <a:latin typeface="Arial"/>
                <a:cs typeface="Arial"/>
                <a:hlinkClick r:id="rId10"/>
              </a:rPr>
              <a:t> </a:t>
            </a:r>
            <a:r>
              <a:rPr lang="en-US" sz="1100" b="1">
                <a:solidFill>
                  <a:srgbClr val="1155CC"/>
                </a:solidFill>
                <a:latin typeface="Arial"/>
                <a:cs typeface="Arial"/>
                <a:hlinkClick r:id="rId10"/>
              </a:rPr>
              <a:t>https://spectrum.ieee.org/iot-road-safety-hearing-impaired</a:t>
            </a:r>
            <a:r>
              <a:rPr lang="en-US" sz="1100" b="1">
                <a:latin typeface="Arial"/>
                <a:cs typeface="Arial"/>
              </a:rPr>
              <a:t>.</a:t>
            </a:r>
            <a:endParaRPr lang="en-US"/>
          </a:p>
          <a:p>
            <a:endParaRPr lang="en-US" sz="1100" b="1">
              <a:latin typeface="Arial"/>
              <a:cs typeface="Arial"/>
            </a:endParaRPr>
          </a:p>
          <a:p>
            <a:r>
              <a:rPr lang="en-US" sz="1100" b="1">
                <a:latin typeface="Arial"/>
                <a:cs typeface="Arial"/>
              </a:rPr>
              <a:t>[11] Transportation Research Board (TRB). (2023). "Advancements in Assistive Technologies for Drivers with Disabilities." Accessed August 5, 2024. </a:t>
            </a:r>
            <a:r>
              <a:rPr lang="en-US" sz="1100" b="1">
                <a:latin typeface="Arial"/>
                <a:cs typeface="Arial"/>
                <a:hlinkClick r:id="rId11"/>
              </a:rPr>
              <a:t>https://www.trb.org/assistive-technologies-drivers-disabilities</a:t>
            </a:r>
            <a:r>
              <a:rPr lang="en-US" sz="1100" b="1">
                <a:latin typeface="Arial"/>
                <a:cs typeface="Arial"/>
              </a:rPr>
              <a:t>.</a:t>
            </a:r>
            <a:endParaRPr lang="en-US"/>
          </a:p>
          <a:p>
            <a:br>
              <a:rPr lang="en-US"/>
            </a:br>
            <a:endParaRPr lang="en-US"/>
          </a:p>
        </p:txBody>
      </p:sp>
    </p:spTree>
    <p:extLst>
      <p:ext uri="{BB962C8B-B14F-4D97-AF65-F5344CB8AC3E}">
        <p14:creationId xmlns:p14="http://schemas.microsoft.com/office/powerpoint/2010/main" val="1835583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5BFD86-C30D-41A3-92E2-A753617184AD}"/>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IT21219566</a:t>
            </a:r>
            <a:r>
              <a:rPr lang="en-US" sz="1800" dirty="0">
                <a:solidFill>
                  <a:schemeClr val="tx1"/>
                </a:solidFill>
              </a:rPr>
              <a:t>   </a:t>
            </a:r>
            <a:r>
              <a:rPr lang="en-US" sz="1800">
                <a:solidFill>
                  <a:schemeClr val="tx1"/>
                </a:solidFill>
              </a:rPr>
              <a:t>|   </a:t>
            </a:r>
            <a:r>
              <a:rPr lang="en-US" sz="1800" b="1" dirty="0">
                <a:solidFill>
                  <a:schemeClr val="tx1"/>
                </a:solidFill>
              </a:rPr>
              <a:t>Thathsara S. M. K.</a:t>
            </a:r>
            <a:r>
              <a:rPr lang="en-US" b="1">
                <a:solidFill>
                  <a:schemeClr val="tx1"/>
                </a:solidFill>
              </a:rPr>
              <a:t>   </a:t>
            </a:r>
            <a:r>
              <a:rPr lang="en-US" sz="1800">
                <a:solidFill>
                  <a:schemeClr val="tx1"/>
                </a:solidFill>
              </a:rPr>
              <a:t>|   </a:t>
            </a:r>
            <a:r>
              <a:rPr lang="en-US" sz="1800" b="1">
                <a:solidFill>
                  <a:schemeClr val="tx1"/>
                </a:solidFill>
              </a:rPr>
              <a:t>24-25J-132</a:t>
            </a:r>
          </a:p>
        </p:txBody>
      </p:sp>
      <p:pic>
        <p:nvPicPr>
          <p:cNvPr id="8" name="Picture 7">
            <a:extLst>
              <a:ext uri="{FF2B5EF4-FFF2-40B4-BE49-F238E27FC236}">
                <a16:creationId xmlns:a16="http://schemas.microsoft.com/office/drawing/2014/main" id="{55CFC7D1-11AA-4ADC-8B4B-FEAC8FF0FF5D}"/>
              </a:ext>
            </a:extLst>
          </p:cNvPr>
          <p:cNvPicPr>
            <a:picLocks noChangeAspect="1"/>
          </p:cNvPicPr>
          <p:nvPr/>
        </p:nvPicPr>
        <p:blipFill>
          <a:blip r:embed="rId2"/>
          <a:stretch>
            <a:fillRect/>
          </a:stretch>
        </p:blipFill>
        <p:spPr>
          <a:xfrm>
            <a:off x="8686800" y="846870"/>
            <a:ext cx="1183341" cy="1219200"/>
          </a:xfrm>
          <a:prstGeom prst="rect">
            <a:avLst/>
          </a:prstGeom>
        </p:spPr>
      </p:pic>
      <p:pic>
        <p:nvPicPr>
          <p:cNvPr id="9" name="Picture 8">
            <a:extLst>
              <a:ext uri="{FF2B5EF4-FFF2-40B4-BE49-F238E27FC236}">
                <a16:creationId xmlns:a16="http://schemas.microsoft.com/office/drawing/2014/main" id="{1ADEFCF5-20C6-43F8-B54C-0DB4852D9456}"/>
              </a:ext>
            </a:extLst>
          </p:cNvPr>
          <p:cNvPicPr>
            <a:picLocks noChangeAspect="1"/>
          </p:cNvPicPr>
          <p:nvPr/>
        </p:nvPicPr>
        <p:blipFill>
          <a:blip r:embed="rId2"/>
          <a:stretch>
            <a:fillRect/>
          </a:stretch>
        </p:blipFill>
        <p:spPr>
          <a:xfrm>
            <a:off x="1387835" y="4419600"/>
            <a:ext cx="1183341" cy="1219200"/>
          </a:xfrm>
          <a:prstGeom prst="rect">
            <a:avLst/>
          </a:prstGeom>
        </p:spPr>
      </p:pic>
      <p:sp>
        <p:nvSpPr>
          <p:cNvPr id="2" name="Title 4">
            <a:extLst>
              <a:ext uri="{FF2B5EF4-FFF2-40B4-BE49-F238E27FC236}">
                <a16:creationId xmlns:a16="http://schemas.microsoft.com/office/drawing/2014/main" id="{C68619D4-671D-0D73-3351-80B869C6D1AF}"/>
              </a:ext>
            </a:extLst>
          </p:cNvPr>
          <p:cNvSpPr txBox="1">
            <a:spLocks/>
          </p:cNvSpPr>
          <p:nvPr/>
        </p:nvSpPr>
        <p:spPr>
          <a:xfrm>
            <a:off x="963084" y="2837087"/>
            <a:ext cx="10363200" cy="13620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endParaRPr lang="en-US"/>
          </a:p>
        </p:txBody>
      </p:sp>
      <p:sp>
        <p:nvSpPr>
          <p:cNvPr id="3" name="Title 4">
            <a:extLst>
              <a:ext uri="{FF2B5EF4-FFF2-40B4-BE49-F238E27FC236}">
                <a16:creationId xmlns:a16="http://schemas.microsoft.com/office/drawing/2014/main" id="{EC4D9AEA-054F-25D7-0F23-8FEAC6518B5C}"/>
              </a:ext>
            </a:extLst>
          </p:cNvPr>
          <p:cNvSpPr txBox="1">
            <a:spLocks/>
          </p:cNvSpPr>
          <p:nvPr/>
        </p:nvSpPr>
        <p:spPr>
          <a:xfrm>
            <a:off x="5143500" y="2837087"/>
            <a:ext cx="7086600" cy="1362075"/>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r>
              <a:rPr lang="en-US" sz="21600" err="1">
                <a:latin typeface="+mj-lt"/>
              </a:rPr>
              <a:t>Thathsara</a:t>
            </a:r>
            <a:r>
              <a:rPr lang="en-US" sz="21600">
                <a:latin typeface="+mj-lt"/>
              </a:rPr>
              <a:t> S. M. K.</a:t>
            </a:r>
            <a:endParaRPr lang="en-US" sz="21600" dirty="0">
              <a:latin typeface="+mj-lt"/>
            </a:endParaRPr>
          </a:p>
          <a:p>
            <a:r>
              <a:rPr lang="en-US" sz="14700">
                <a:latin typeface="+mj-lt"/>
              </a:rPr>
              <a:t>IT21219566</a:t>
            </a:r>
            <a:endParaRPr lang="en-US" sz="14700" dirty="0">
              <a:latin typeface="+mj-lt"/>
            </a:endParaRPr>
          </a:p>
          <a:p>
            <a:endParaRPr lang="en-US" dirty="0"/>
          </a:p>
          <a:p>
            <a:r>
              <a:rPr lang="en-US" sz="6400" dirty="0"/>
              <a:t>Software Engineering </a:t>
            </a:r>
          </a:p>
        </p:txBody>
      </p:sp>
      <p:pic>
        <p:nvPicPr>
          <p:cNvPr id="6" name="Picture 5">
            <a:extLst>
              <a:ext uri="{FF2B5EF4-FFF2-40B4-BE49-F238E27FC236}">
                <a16:creationId xmlns:a16="http://schemas.microsoft.com/office/drawing/2014/main" id="{38D9918E-B4DF-43B2-844E-57AA59697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066" y="846870"/>
            <a:ext cx="38100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08668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FC44D4B-CDC7-4907-89B2-00532873AC70}"/>
              </a:ext>
            </a:extLst>
          </p:cNvPr>
          <p:cNvSpPr>
            <a:spLocks noGrp="1"/>
          </p:cNvSpPr>
          <p:nvPr>
            <p:ph type="title"/>
          </p:nvPr>
        </p:nvSpPr>
        <p:spPr>
          <a:xfrm>
            <a:off x="556532" y="643467"/>
            <a:ext cx="11210925" cy="744836"/>
          </a:xfrm>
        </p:spPr>
        <p:txBody>
          <a:bodyPr>
            <a:normAutofit/>
          </a:bodyPr>
          <a:lstStyle/>
          <a:p>
            <a:pPr>
              <a:lnSpc>
                <a:spcPct val="90000"/>
              </a:lnSpc>
            </a:pPr>
            <a:r>
              <a:rPr lang="en-US" sz="2700" b="1" dirty="0">
                <a:solidFill>
                  <a:schemeClr val="bg1"/>
                </a:solidFill>
                <a:latin typeface="Arial" panose="020B0604020202020204" pitchFamily="34" charset="0"/>
                <a:cs typeface="Arial" panose="020B0604020202020204" pitchFamily="34" charset="0"/>
              </a:rPr>
              <a:t>Comprehensive Driver Behavior Monitoring and Reporting System.</a:t>
            </a:r>
          </a:p>
        </p:txBody>
      </p:sp>
      <p:pic>
        <p:nvPicPr>
          <p:cNvPr id="9" name="Picture 8">
            <a:extLst>
              <a:ext uri="{FF2B5EF4-FFF2-40B4-BE49-F238E27FC236}">
                <a16:creationId xmlns:a16="http://schemas.microsoft.com/office/drawing/2014/main" id="{174CB405-B881-4FDC-9F20-49E87800F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033" y="1675227"/>
            <a:ext cx="8025934" cy="4394199"/>
          </a:xfrm>
          <a:prstGeom prst="rect">
            <a:avLst/>
          </a:prstGeom>
        </p:spPr>
      </p:pic>
      <p:sp>
        <p:nvSpPr>
          <p:cNvPr id="2" name="Rectangle 1">
            <a:extLst>
              <a:ext uri="{FF2B5EF4-FFF2-40B4-BE49-F238E27FC236}">
                <a16:creationId xmlns:a16="http://schemas.microsoft.com/office/drawing/2014/main" id="{85C9F285-9FC7-1CDD-D65E-B8027130A89B}"/>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b="1">
                <a:solidFill>
                  <a:schemeClr val="tx1"/>
                </a:solidFill>
              </a:rPr>
              <a:t>IT21219566</a:t>
            </a:r>
            <a:r>
              <a:rPr lang="en-US" sz="1800">
                <a:solidFill>
                  <a:schemeClr val="tx1"/>
                </a:solidFill>
              </a:rPr>
              <a:t>   |   </a:t>
            </a:r>
            <a:r>
              <a:rPr lang="en-US" b="1">
                <a:solidFill>
                  <a:schemeClr val="tx1"/>
                </a:solidFill>
              </a:rPr>
              <a:t>Thathsara S. M. K.   </a:t>
            </a:r>
            <a:r>
              <a:rPr lang="en-US" sz="1800">
                <a:solidFill>
                  <a:schemeClr val="tx1"/>
                </a:solidFill>
              </a:rPr>
              <a:t>|   </a:t>
            </a:r>
            <a:r>
              <a:rPr lang="en-US" sz="1800" b="1">
                <a:solidFill>
                  <a:schemeClr val="tx1"/>
                </a:solidFill>
              </a:rPr>
              <a:t>24-25J-132</a:t>
            </a:r>
          </a:p>
        </p:txBody>
      </p:sp>
    </p:spTree>
    <p:extLst>
      <p:ext uri="{BB962C8B-B14F-4D97-AF65-F5344CB8AC3E}">
        <p14:creationId xmlns:p14="http://schemas.microsoft.com/office/powerpoint/2010/main" val="2785880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D5C4AC-C8AD-7333-C0EE-BCD8227955BE}"/>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IT21219566</a:t>
            </a:r>
            <a:r>
              <a:rPr lang="en-US" sz="1800" dirty="0">
                <a:solidFill>
                  <a:schemeClr val="tx1"/>
                </a:solidFill>
              </a:rPr>
              <a:t>   </a:t>
            </a:r>
            <a:r>
              <a:rPr lang="en-US" sz="1800">
                <a:solidFill>
                  <a:schemeClr val="tx1"/>
                </a:solidFill>
              </a:rPr>
              <a:t>| </a:t>
            </a:r>
            <a:r>
              <a:rPr lang="en-US" b="1" dirty="0">
                <a:solidFill>
                  <a:schemeClr val="tx1"/>
                </a:solidFill>
              </a:rPr>
              <a:t>Thathsara S</a:t>
            </a:r>
            <a:r>
              <a:rPr lang="en-US" b="1">
                <a:solidFill>
                  <a:schemeClr val="tx1"/>
                </a:solidFill>
              </a:rPr>
              <a:t>.</a:t>
            </a:r>
            <a:r>
              <a:rPr lang="en-US" b="1" dirty="0">
                <a:solidFill>
                  <a:schemeClr val="tx1"/>
                </a:solidFill>
              </a:rPr>
              <a:t> </a:t>
            </a:r>
            <a:r>
              <a:rPr lang="en-US" b="1">
                <a:solidFill>
                  <a:schemeClr val="tx1"/>
                </a:solidFill>
              </a:rPr>
              <a:t>M</a:t>
            </a:r>
            <a:r>
              <a:rPr lang="en-US" b="1" dirty="0">
                <a:solidFill>
                  <a:schemeClr val="tx1"/>
                </a:solidFill>
              </a:rPr>
              <a:t>. K.</a:t>
            </a:r>
            <a:r>
              <a:rPr lang="en-US" b="1">
                <a:solidFill>
                  <a:schemeClr val="tx1"/>
                </a:solidFill>
              </a:rPr>
              <a:t>   </a:t>
            </a:r>
            <a:r>
              <a:rPr lang="en-US" sz="1800">
                <a:solidFill>
                  <a:schemeClr val="tx1"/>
                </a:solidFill>
              </a:rPr>
              <a:t>|   </a:t>
            </a:r>
            <a:r>
              <a:rPr lang="en-US" sz="1800" b="1">
                <a:solidFill>
                  <a:schemeClr val="tx1"/>
                </a:solidFill>
              </a:rPr>
              <a:t>24-25J-132</a:t>
            </a:r>
          </a:p>
        </p:txBody>
      </p:sp>
      <p:sp>
        <p:nvSpPr>
          <p:cNvPr id="5" name="Title 4">
            <a:extLst>
              <a:ext uri="{FF2B5EF4-FFF2-40B4-BE49-F238E27FC236}">
                <a16:creationId xmlns:a16="http://schemas.microsoft.com/office/drawing/2014/main" id="{2FE584DA-6056-4A6B-8CEC-53075F5B31E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Research Question</a:t>
            </a:r>
          </a:p>
        </p:txBody>
      </p:sp>
      <p:sp>
        <p:nvSpPr>
          <p:cNvPr id="6" name="Content Placeholder 5">
            <a:extLst>
              <a:ext uri="{FF2B5EF4-FFF2-40B4-BE49-F238E27FC236}">
                <a16:creationId xmlns:a16="http://schemas.microsoft.com/office/drawing/2014/main" id="{AE71AB26-D5F1-4FFB-9003-21B3543C0E51}"/>
              </a:ext>
            </a:extLst>
          </p:cNvPr>
          <p:cNvSpPr>
            <a:spLocks noGrp="1"/>
          </p:cNvSpPr>
          <p:nvPr>
            <p:ph idx="1"/>
          </p:nvPr>
        </p:nvSpPr>
        <p:spPr/>
        <p:txBody>
          <a:bodyPr>
            <a:normAutofit fontScale="92500"/>
          </a:bodyPr>
          <a:lstStyle/>
          <a:p>
            <a:pPr marL="514350" indent="-514350">
              <a:buFont typeface="+mj-lt"/>
              <a:buAutoNum type="arabicPeriod"/>
            </a:pPr>
            <a:r>
              <a:rPr lang="en-US" dirty="0">
                <a:latin typeface="Arial" panose="020B0604020202020204" pitchFamily="34" charset="0"/>
                <a:cs typeface="Arial" panose="020B0604020202020204" pitchFamily="34" charset="0"/>
              </a:rPr>
              <a:t>What are the critical driving behavior indicators that need to be monitored specifically for deaf drivers?</a:t>
            </a:r>
          </a:p>
          <a:p>
            <a:pPr marL="514350" indent="-514350">
              <a:buFont typeface="+mj-lt"/>
              <a:buAutoNum type="arabicPeriod"/>
            </a:pPr>
            <a:r>
              <a:rPr lang="en-US" dirty="0">
                <a:latin typeface="Arial" panose="020B0604020202020204" pitchFamily="34" charset="0"/>
                <a:cs typeface="Arial" panose="020B0604020202020204" pitchFamily="34" charset="0"/>
              </a:rPr>
              <a:t>What types of sensors and data collection methods can be used to monitor driving behavior without relying on auditory cues?</a:t>
            </a:r>
          </a:p>
          <a:p>
            <a:pPr marL="514350" indent="-514350">
              <a:buFont typeface="+mj-lt"/>
              <a:buAutoNum type="arabicPeriod"/>
            </a:pPr>
            <a:r>
              <a:rPr lang="en-US" dirty="0">
                <a:latin typeface="Arial" panose="020B0604020202020204" pitchFamily="34" charset="0"/>
                <a:cs typeface="Arial" panose="020B0604020202020204" pitchFamily="34" charset="0"/>
              </a:rPr>
              <a:t>How effective is the reporting feedbacks are for improving driver behavior of the deaf driver.  </a:t>
            </a:r>
          </a:p>
          <a:p>
            <a:pPr marL="514350" indent="-514350">
              <a:buFont typeface="+mj-lt"/>
              <a:buAutoNum type="arabicPeriod"/>
            </a:pPr>
            <a:r>
              <a:rPr lang="en-US" dirty="0">
                <a:latin typeface="Arial" panose="020B0604020202020204" pitchFamily="34" charset="0"/>
                <a:cs typeface="Arial" panose="020B0604020202020204" pitchFamily="34" charset="0"/>
              </a:rPr>
              <a:t>What are the best practices for evaluating and adapting the system to meet the unique needs of deaf drivers?</a:t>
            </a:r>
          </a:p>
          <a:p>
            <a:pPr marL="514350" indent="-514350">
              <a:buFont typeface="+mj-lt"/>
              <a:buAutoNum type="arabicPeriod"/>
            </a:pPr>
            <a:r>
              <a:rPr lang="en-US" dirty="0">
                <a:latin typeface="Arial" panose="020B0604020202020204" pitchFamily="34" charset="0"/>
                <a:cs typeface="Arial" panose="020B0604020202020204" pitchFamily="34" charset="0"/>
              </a:rPr>
              <a:t>How can user acceptance and usability be ensured in the design and implementation of the system for deaf drivers?</a:t>
            </a:r>
          </a:p>
          <a:p>
            <a:endParaRPr lang="en-US" dirty="0"/>
          </a:p>
        </p:txBody>
      </p:sp>
    </p:spTree>
    <p:extLst>
      <p:ext uri="{BB962C8B-B14F-4D97-AF65-F5344CB8AC3E}">
        <p14:creationId xmlns:p14="http://schemas.microsoft.com/office/powerpoint/2010/main" val="2303689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75A9A3-3909-08C9-1F89-5E406C1C5B52}"/>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IT21219566</a:t>
            </a:r>
            <a:r>
              <a:rPr lang="en-US" sz="1800" dirty="0">
                <a:solidFill>
                  <a:schemeClr val="tx1"/>
                </a:solidFill>
              </a:rPr>
              <a:t>   </a:t>
            </a:r>
            <a:r>
              <a:rPr lang="en-US" sz="1800">
                <a:solidFill>
                  <a:schemeClr val="tx1"/>
                </a:solidFill>
              </a:rPr>
              <a:t>| </a:t>
            </a:r>
            <a:r>
              <a:rPr lang="en-US" b="1" dirty="0">
                <a:solidFill>
                  <a:schemeClr val="tx1"/>
                </a:solidFill>
              </a:rPr>
              <a:t>Thathsara S</a:t>
            </a:r>
            <a:r>
              <a:rPr lang="en-US" b="1">
                <a:solidFill>
                  <a:schemeClr val="tx1"/>
                </a:solidFill>
              </a:rPr>
              <a:t>.</a:t>
            </a:r>
            <a:r>
              <a:rPr lang="en-US" b="1" dirty="0">
                <a:solidFill>
                  <a:schemeClr val="tx1"/>
                </a:solidFill>
              </a:rPr>
              <a:t> </a:t>
            </a:r>
            <a:r>
              <a:rPr lang="en-US" b="1">
                <a:solidFill>
                  <a:schemeClr val="tx1"/>
                </a:solidFill>
              </a:rPr>
              <a:t>M</a:t>
            </a:r>
            <a:r>
              <a:rPr lang="en-US" b="1" dirty="0">
                <a:solidFill>
                  <a:schemeClr val="tx1"/>
                </a:solidFill>
              </a:rPr>
              <a:t>. K.</a:t>
            </a:r>
            <a:r>
              <a:rPr lang="en-US" b="1">
                <a:solidFill>
                  <a:schemeClr val="tx1"/>
                </a:solidFill>
              </a:rPr>
              <a:t>   </a:t>
            </a:r>
            <a:r>
              <a:rPr lang="en-US" sz="1800">
                <a:solidFill>
                  <a:schemeClr val="tx1"/>
                </a:solidFill>
              </a:rPr>
              <a:t>|   </a:t>
            </a:r>
            <a:r>
              <a:rPr lang="en-US" sz="1800" b="1">
                <a:solidFill>
                  <a:schemeClr val="tx1"/>
                </a:solidFill>
              </a:rPr>
              <a:t>24-25J-132</a:t>
            </a:r>
          </a:p>
        </p:txBody>
      </p:sp>
      <p:sp>
        <p:nvSpPr>
          <p:cNvPr id="6" name="Title 5">
            <a:extLst>
              <a:ext uri="{FF2B5EF4-FFF2-40B4-BE49-F238E27FC236}">
                <a16:creationId xmlns:a16="http://schemas.microsoft.com/office/drawing/2014/main" id="{93153062-3F0A-487A-880D-59D23402E71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Research Problem</a:t>
            </a:r>
          </a:p>
        </p:txBody>
      </p:sp>
      <p:sp>
        <p:nvSpPr>
          <p:cNvPr id="7" name="Content Placeholder 6">
            <a:extLst>
              <a:ext uri="{FF2B5EF4-FFF2-40B4-BE49-F238E27FC236}">
                <a16:creationId xmlns:a16="http://schemas.microsoft.com/office/drawing/2014/main" id="{E1AD6A8A-62C9-4CF0-81C1-41B906EE5CB2}"/>
              </a:ext>
            </a:extLst>
          </p:cNvPr>
          <p:cNvSpPr>
            <a:spLocks noGrp="1"/>
          </p:cNvSpPr>
          <p:nvPr>
            <p:ph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research aims to address the lack of specialized technologies that addresses the unique challenges faced by deaf drivers, ensuring their safety and enhancing their driving experience.</a:t>
            </a:r>
          </a:p>
        </p:txBody>
      </p:sp>
      <p:pic>
        <p:nvPicPr>
          <p:cNvPr id="12" name="Picture 11">
            <a:extLst>
              <a:ext uri="{FF2B5EF4-FFF2-40B4-BE49-F238E27FC236}">
                <a16:creationId xmlns:a16="http://schemas.microsoft.com/office/drawing/2014/main" id="{F6BCBBB1-0FB5-44AA-8A4F-2423429D1C5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85201" y="3678144"/>
            <a:ext cx="3021598" cy="2646456"/>
          </a:xfrm>
          <a:prstGeom prst="rect">
            <a:avLst/>
          </a:prstGeom>
        </p:spPr>
      </p:pic>
    </p:spTree>
    <p:extLst>
      <p:ext uri="{BB962C8B-B14F-4D97-AF65-F5344CB8AC3E}">
        <p14:creationId xmlns:p14="http://schemas.microsoft.com/office/powerpoint/2010/main" val="371279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255A39-C6B9-4054-8F7C-FA4B3980F196}"/>
              </a:ext>
            </a:extLst>
          </p:cNvPr>
          <p:cNvPicPr>
            <a:picLocks noChangeAspect="1"/>
          </p:cNvPicPr>
          <p:nvPr/>
        </p:nvPicPr>
        <p:blipFill>
          <a:blip r:embed="rId2"/>
          <a:stretch>
            <a:fillRect/>
          </a:stretch>
        </p:blipFill>
        <p:spPr>
          <a:xfrm>
            <a:off x="5233737" y="228600"/>
            <a:ext cx="5271607" cy="1038981"/>
          </a:xfrm>
          <a:prstGeom prst="rect">
            <a:avLst/>
          </a:prstGeom>
        </p:spPr>
      </p:pic>
      <p:pic>
        <p:nvPicPr>
          <p:cNvPr id="3" name="Picture 2">
            <a:extLst>
              <a:ext uri="{FF2B5EF4-FFF2-40B4-BE49-F238E27FC236}">
                <a16:creationId xmlns:a16="http://schemas.microsoft.com/office/drawing/2014/main" id="{07F07FFD-7640-461D-BC75-63E88B246474}"/>
              </a:ext>
            </a:extLst>
          </p:cNvPr>
          <p:cNvPicPr>
            <a:picLocks noChangeAspect="1"/>
          </p:cNvPicPr>
          <p:nvPr/>
        </p:nvPicPr>
        <p:blipFill>
          <a:blip r:embed="rId3"/>
          <a:stretch>
            <a:fillRect/>
          </a:stretch>
        </p:blipFill>
        <p:spPr>
          <a:xfrm>
            <a:off x="-152400" y="-152400"/>
            <a:ext cx="5062910" cy="6172200"/>
          </a:xfrm>
          <a:prstGeom prst="rect">
            <a:avLst/>
          </a:prstGeom>
        </p:spPr>
      </p:pic>
      <p:pic>
        <p:nvPicPr>
          <p:cNvPr id="4" name="Picture 3">
            <a:extLst>
              <a:ext uri="{FF2B5EF4-FFF2-40B4-BE49-F238E27FC236}">
                <a16:creationId xmlns:a16="http://schemas.microsoft.com/office/drawing/2014/main" id="{8DBE295B-DAD6-445E-986C-8B9E93A685AD}"/>
              </a:ext>
            </a:extLst>
          </p:cNvPr>
          <p:cNvPicPr>
            <a:picLocks noChangeAspect="1"/>
          </p:cNvPicPr>
          <p:nvPr/>
        </p:nvPicPr>
        <p:blipFill>
          <a:blip r:embed="rId4"/>
          <a:stretch>
            <a:fillRect/>
          </a:stretch>
        </p:blipFill>
        <p:spPr>
          <a:xfrm>
            <a:off x="5257800" y="1352349"/>
            <a:ext cx="6781800" cy="4842386"/>
          </a:xfrm>
          <a:prstGeom prst="rect">
            <a:avLst/>
          </a:prstGeom>
        </p:spPr>
      </p:pic>
    </p:spTree>
    <p:extLst>
      <p:ext uri="{BB962C8B-B14F-4D97-AF65-F5344CB8AC3E}">
        <p14:creationId xmlns:p14="http://schemas.microsoft.com/office/powerpoint/2010/main" val="69143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E65C2A-196F-359C-AAB8-157B4E682D4E}"/>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IT21219566</a:t>
            </a:r>
            <a:r>
              <a:rPr lang="en-US" sz="1800" dirty="0">
                <a:solidFill>
                  <a:schemeClr val="tx1"/>
                </a:solidFill>
              </a:rPr>
              <a:t>   </a:t>
            </a:r>
            <a:r>
              <a:rPr lang="en-US" sz="1800">
                <a:solidFill>
                  <a:schemeClr val="tx1"/>
                </a:solidFill>
              </a:rPr>
              <a:t>| </a:t>
            </a:r>
            <a:r>
              <a:rPr lang="en-US" b="1" dirty="0">
                <a:solidFill>
                  <a:schemeClr val="tx1"/>
                </a:solidFill>
              </a:rPr>
              <a:t>Thathsara S</a:t>
            </a:r>
            <a:r>
              <a:rPr lang="en-US" b="1">
                <a:solidFill>
                  <a:schemeClr val="tx1"/>
                </a:solidFill>
              </a:rPr>
              <a:t>.</a:t>
            </a:r>
            <a:r>
              <a:rPr lang="en-US" b="1" dirty="0">
                <a:solidFill>
                  <a:schemeClr val="tx1"/>
                </a:solidFill>
              </a:rPr>
              <a:t> </a:t>
            </a:r>
            <a:r>
              <a:rPr lang="en-US" b="1">
                <a:solidFill>
                  <a:schemeClr val="tx1"/>
                </a:solidFill>
              </a:rPr>
              <a:t>M</a:t>
            </a:r>
            <a:r>
              <a:rPr lang="en-US" b="1" dirty="0">
                <a:solidFill>
                  <a:schemeClr val="tx1"/>
                </a:solidFill>
              </a:rPr>
              <a:t>. K.</a:t>
            </a:r>
            <a:r>
              <a:rPr lang="en-US" b="1">
                <a:solidFill>
                  <a:schemeClr val="tx1"/>
                </a:solidFill>
              </a:rPr>
              <a:t>   </a:t>
            </a:r>
            <a:r>
              <a:rPr lang="en-US" sz="1800">
                <a:solidFill>
                  <a:schemeClr val="tx1"/>
                </a:solidFill>
              </a:rPr>
              <a:t>|   </a:t>
            </a:r>
            <a:r>
              <a:rPr lang="en-US" sz="1800" b="1">
                <a:solidFill>
                  <a:schemeClr val="tx1"/>
                </a:solidFill>
              </a:rPr>
              <a:t>24-25J-132</a:t>
            </a:r>
          </a:p>
        </p:txBody>
      </p:sp>
      <p:sp>
        <p:nvSpPr>
          <p:cNvPr id="6" name="Title 5">
            <a:extLst>
              <a:ext uri="{FF2B5EF4-FFF2-40B4-BE49-F238E27FC236}">
                <a16:creationId xmlns:a16="http://schemas.microsoft.com/office/drawing/2014/main" id="{45457950-4B9F-4B95-B6B6-8E19DCD9D2F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Research Gap</a:t>
            </a:r>
          </a:p>
        </p:txBody>
      </p:sp>
      <p:pic>
        <p:nvPicPr>
          <p:cNvPr id="9" name="Content Placeholder 8">
            <a:extLst>
              <a:ext uri="{FF2B5EF4-FFF2-40B4-BE49-F238E27FC236}">
                <a16:creationId xmlns:a16="http://schemas.microsoft.com/office/drawing/2014/main" id="{82080870-9A97-4C33-81CB-9C43E202A6A9}"/>
              </a:ext>
            </a:extLst>
          </p:cNvPr>
          <p:cNvPicPr>
            <a:picLocks noGrp="1" noChangeAspect="1"/>
          </p:cNvPicPr>
          <p:nvPr>
            <p:ph idx="1"/>
          </p:nvPr>
        </p:nvPicPr>
        <p:blipFill>
          <a:blip r:embed="rId2"/>
          <a:stretch>
            <a:fillRect/>
          </a:stretch>
        </p:blipFill>
        <p:spPr>
          <a:xfrm>
            <a:off x="1496445" y="1184988"/>
            <a:ext cx="9199109" cy="4996829"/>
          </a:xfrm>
          <a:prstGeom prst="rect">
            <a:avLst/>
          </a:prstGeom>
        </p:spPr>
      </p:pic>
    </p:spTree>
    <p:extLst>
      <p:ext uri="{BB962C8B-B14F-4D97-AF65-F5344CB8AC3E}">
        <p14:creationId xmlns:p14="http://schemas.microsoft.com/office/powerpoint/2010/main" val="2058038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F8B97D-5CED-F65A-9042-228171AE94D7}"/>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IT21219566</a:t>
            </a:r>
            <a:r>
              <a:rPr lang="en-US" sz="1800" dirty="0">
                <a:solidFill>
                  <a:schemeClr val="tx1"/>
                </a:solidFill>
              </a:rPr>
              <a:t>   </a:t>
            </a:r>
            <a:r>
              <a:rPr lang="en-US" sz="1800">
                <a:solidFill>
                  <a:schemeClr val="tx1"/>
                </a:solidFill>
              </a:rPr>
              <a:t>|   </a:t>
            </a:r>
            <a:r>
              <a:rPr lang="en-US" b="1" dirty="0">
                <a:solidFill>
                  <a:schemeClr val="tx1"/>
                </a:solidFill>
              </a:rPr>
              <a:t>Thathsara S</a:t>
            </a:r>
            <a:r>
              <a:rPr lang="en-US" b="1">
                <a:solidFill>
                  <a:schemeClr val="tx1"/>
                </a:solidFill>
              </a:rPr>
              <a:t>.</a:t>
            </a:r>
            <a:r>
              <a:rPr lang="en-US" b="1" dirty="0">
                <a:solidFill>
                  <a:schemeClr val="tx1"/>
                </a:solidFill>
              </a:rPr>
              <a:t> </a:t>
            </a:r>
            <a:r>
              <a:rPr lang="en-US" b="1">
                <a:solidFill>
                  <a:schemeClr val="tx1"/>
                </a:solidFill>
              </a:rPr>
              <a:t>M</a:t>
            </a:r>
            <a:r>
              <a:rPr lang="en-US" b="1" dirty="0">
                <a:solidFill>
                  <a:schemeClr val="tx1"/>
                </a:solidFill>
              </a:rPr>
              <a:t>. K.</a:t>
            </a:r>
            <a:r>
              <a:rPr lang="en-US" b="1">
                <a:solidFill>
                  <a:schemeClr val="tx1"/>
                </a:solidFill>
              </a:rPr>
              <a:t>   </a:t>
            </a:r>
            <a:r>
              <a:rPr lang="en-US" sz="1800">
                <a:solidFill>
                  <a:schemeClr val="tx1"/>
                </a:solidFill>
              </a:rPr>
              <a:t>|   </a:t>
            </a:r>
            <a:r>
              <a:rPr lang="en-US" sz="1800" b="1">
                <a:solidFill>
                  <a:schemeClr val="tx1"/>
                </a:solidFill>
              </a:rPr>
              <a:t>24-25J-132</a:t>
            </a:r>
          </a:p>
        </p:txBody>
      </p:sp>
      <p:sp>
        <p:nvSpPr>
          <p:cNvPr id="3" name="Title 2">
            <a:extLst>
              <a:ext uri="{FF2B5EF4-FFF2-40B4-BE49-F238E27FC236}">
                <a16:creationId xmlns:a16="http://schemas.microsoft.com/office/drawing/2014/main" id="{F7BE7BB4-0E00-4091-9936-36C70B57BF9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Objectives</a:t>
            </a:r>
          </a:p>
        </p:txBody>
      </p:sp>
      <p:sp>
        <p:nvSpPr>
          <p:cNvPr id="4" name="Content Placeholder 3">
            <a:extLst>
              <a:ext uri="{FF2B5EF4-FFF2-40B4-BE49-F238E27FC236}">
                <a16:creationId xmlns:a16="http://schemas.microsoft.com/office/drawing/2014/main" id="{D4A5F214-BD7D-4B89-B103-56A07F5A4E7A}"/>
              </a:ext>
            </a:extLst>
          </p:cNvPr>
          <p:cNvSpPr>
            <a:spLocks noGrp="1"/>
          </p:cNvSpPr>
          <p:nvPr>
            <p:ph idx="1"/>
          </p:nvPr>
        </p:nvSpPr>
        <p:spPr/>
        <p:txBody>
          <a:bodyPr/>
          <a:lstStyle/>
          <a:p>
            <a:r>
              <a:rPr lang="en-US" dirty="0"/>
              <a:t>Develop an accurate driver facial movement analysis system.</a:t>
            </a:r>
          </a:p>
          <a:p>
            <a:r>
              <a:rPr lang="en-US" dirty="0"/>
              <a:t>Develop an accurate driving performance analysis system.</a:t>
            </a:r>
          </a:p>
          <a:p>
            <a:r>
              <a:rPr lang="en-US" dirty="0"/>
              <a:t>Collect and analyze data on driver behavior over time to provide insights and recommendations for improvement.</a:t>
            </a:r>
          </a:p>
          <a:p>
            <a:r>
              <a:rPr lang="en-US" dirty="0"/>
              <a:t>Generate reports and visualizations that includes drivers attentiveness to the emergency alert system, his/her responsiveness towards the notifications, and the mistakes the driver made during the trip. </a:t>
            </a:r>
          </a:p>
          <a:p>
            <a:pPr marL="0" indent="0">
              <a:buNone/>
            </a:pPr>
            <a:endParaRPr lang="en-US" dirty="0"/>
          </a:p>
        </p:txBody>
      </p:sp>
    </p:spTree>
    <p:extLst>
      <p:ext uri="{BB962C8B-B14F-4D97-AF65-F5344CB8AC3E}">
        <p14:creationId xmlns:p14="http://schemas.microsoft.com/office/powerpoint/2010/main" val="3996119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5CC42E-7BF5-E988-CF15-CD409F787FCA}"/>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IT21219566</a:t>
            </a:r>
            <a:r>
              <a:rPr lang="en-US" sz="1800" dirty="0">
                <a:solidFill>
                  <a:schemeClr val="tx1"/>
                </a:solidFill>
              </a:rPr>
              <a:t>   </a:t>
            </a:r>
            <a:r>
              <a:rPr lang="en-US" sz="1800">
                <a:solidFill>
                  <a:schemeClr val="tx1"/>
                </a:solidFill>
              </a:rPr>
              <a:t>|   </a:t>
            </a:r>
            <a:r>
              <a:rPr lang="en-US" b="1" dirty="0">
                <a:solidFill>
                  <a:schemeClr val="tx1"/>
                </a:solidFill>
              </a:rPr>
              <a:t>Thathsara S</a:t>
            </a:r>
            <a:r>
              <a:rPr lang="en-US" b="1">
                <a:solidFill>
                  <a:schemeClr val="tx1"/>
                </a:solidFill>
              </a:rPr>
              <a:t>.</a:t>
            </a:r>
            <a:r>
              <a:rPr lang="en-US" b="1" dirty="0">
                <a:solidFill>
                  <a:schemeClr val="tx1"/>
                </a:solidFill>
              </a:rPr>
              <a:t> </a:t>
            </a:r>
            <a:r>
              <a:rPr lang="en-US" b="1">
                <a:solidFill>
                  <a:schemeClr val="tx1"/>
                </a:solidFill>
              </a:rPr>
              <a:t>M</a:t>
            </a:r>
            <a:r>
              <a:rPr lang="en-US" b="1" dirty="0">
                <a:solidFill>
                  <a:schemeClr val="tx1"/>
                </a:solidFill>
              </a:rPr>
              <a:t>. K.</a:t>
            </a:r>
            <a:r>
              <a:rPr lang="en-US" b="1">
                <a:solidFill>
                  <a:schemeClr val="tx1"/>
                </a:solidFill>
              </a:rPr>
              <a:t>   </a:t>
            </a:r>
            <a:r>
              <a:rPr lang="en-US" sz="1800">
                <a:solidFill>
                  <a:schemeClr val="tx1"/>
                </a:solidFill>
              </a:rPr>
              <a:t>|   </a:t>
            </a:r>
            <a:r>
              <a:rPr lang="en-US" sz="1800" b="1">
                <a:solidFill>
                  <a:schemeClr val="tx1"/>
                </a:solidFill>
              </a:rPr>
              <a:t>24-25J-132</a:t>
            </a:r>
          </a:p>
        </p:txBody>
      </p:sp>
      <p:sp>
        <p:nvSpPr>
          <p:cNvPr id="6" name="Title 5">
            <a:extLst>
              <a:ext uri="{FF2B5EF4-FFF2-40B4-BE49-F238E27FC236}">
                <a16:creationId xmlns:a16="http://schemas.microsoft.com/office/drawing/2014/main" id="{43EB4431-7280-492B-99F8-8CDAD071B70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Methodology System Diagram</a:t>
            </a:r>
          </a:p>
        </p:txBody>
      </p:sp>
      <p:pic>
        <p:nvPicPr>
          <p:cNvPr id="9" name="Content Placeholder 8">
            <a:extLst>
              <a:ext uri="{FF2B5EF4-FFF2-40B4-BE49-F238E27FC236}">
                <a16:creationId xmlns:a16="http://schemas.microsoft.com/office/drawing/2014/main" id="{4AF60531-89F5-478A-8C4E-964D67B26C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1393" y="1143000"/>
            <a:ext cx="5050814" cy="5181600"/>
          </a:xfrm>
        </p:spPr>
      </p:pic>
    </p:spTree>
    <p:extLst>
      <p:ext uri="{BB962C8B-B14F-4D97-AF65-F5344CB8AC3E}">
        <p14:creationId xmlns:p14="http://schemas.microsoft.com/office/powerpoint/2010/main" val="2640788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98768F-39A4-5B53-67D9-5175FD4E984F}"/>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IT21219566</a:t>
            </a:r>
            <a:r>
              <a:rPr lang="en-US" sz="1800">
                <a:solidFill>
                  <a:schemeClr val="tx1"/>
                </a:solidFill>
              </a:rPr>
              <a:t>   |   </a:t>
            </a:r>
            <a:r>
              <a:rPr lang="en-US" b="1" dirty="0">
                <a:solidFill>
                  <a:schemeClr val="tx1"/>
                </a:solidFill>
              </a:rPr>
              <a:t>Thathsara S</a:t>
            </a:r>
            <a:r>
              <a:rPr lang="en-US" b="1">
                <a:solidFill>
                  <a:schemeClr val="tx1"/>
                </a:solidFill>
              </a:rPr>
              <a:t>.</a:t>
            </a:r>
            <a:r>
              <a:rPr lang="en-US" b="1" dirty="0">
                <a:solidFill>
                  <a:schemeClr val="tx1"/>
                </a:solidFill>
              </a:rPr>
              <a:t> </a:t>
            </a:r>
            <a:r>
              <a:rPr lang="en-US" b="1">
                <a:solidFill>
                  <a:schemeClr val="tx1"/>
                </a:solidFill>
              </a:rPr>
              <a:t>M</a:t>
            </a:r>
            <a:r>
              <a:rPr lang="en-US" b="1" dirty="0">
                <a:solidFill>
                  <a:schemeClr val="tx1"/>
                </a:solidFill>
              </a:rPr>
              <a:t>. K.</a:t>
            </a:r>
            <a:r>
              <a:rPr lang="en-US" b="1">
                <a:solidFill>
                  <a:schemeClr val="tx1"/>
                </a:solidFill>
              </a:rPr>
              <a:t>   </a:t>
            </a:r>
            <a:r>
              <a:rPr lang="en-US" sz="1800">
                <a:solidFill>
                  <a:schemeClr val="tx1"/>
                </a:solidFill>
              </a:rPr>
              <a:t>|   </a:t>
            </a:r>
            <a:r>
              <a:rPr lang="en-US" sz="1800" b="1">
                <a:solidFill>
                  <a:schemeClr val="tx1"/>
                </a:solidFill>
              </a:rPr>
              <a:t>24-25J-132</a:t>
            </a:r>
          </a:p>
        </p:txBody>
      </p:sp>
      <p:sp>
        <p:nvSpPr>
          <p:cNvPr id="4" name="Title 3">
            <a:extLst>
              <a:ext uri="{FF2B5EF4-FFF2-40B4-BE49-F238E27FC236}">
                <a16:creationId xmlns:a16="http://schemas.microsoft.com/office/drawing/2014/main" id="{53677F44-6D79-4913-9411-17430B7523C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Technologies</a:t>
            </a:r>
            <a:endParaRPr lang="en-US" dirty="0"/>
          </a:p>
        </p:txBody>
      </p:sp>
      <p:sp>
        <p:nvSpPr>
          <p:cNvPr id="5" name="Content Placeholder 4">
            <a:extLst>
              <a:ext uri="{FF2B5EF4-FFF2-40B4-BE49-F238E27FC236}">
                <a16:creationId xmlns:a16="http://schemas.microsoft.com/office/drawing/2014/main" id="{F1C83D5B-28D0-47FE-8759-671888D3337F}"/>
              </a:ext>
            </a:extLst>
          </p:cNvPr>
          <p:cNvSpPr>
            <a:spLocks noGrp="1"/>
          </p:cNvSpPr>
          <p:nvPr>
            <p:ph idx="1"/>
          </p:nvPr>
        </p:nvSpPr>
        <p:spPr/>
        <p:txBody>
          <a:bodyPr/>
          <a:lstStyle/>
          <a:p>
            <a:pPr marL="514350" indent="-514350">
              <a:buFont typeface="+mj-lt"/>
              <a:buAutoNum type="arabicPeriod"/>
            </a:pPr>
            <a:r>
              <a:rPr lang="en-US" sz="2000" dirty="0"/>
              <a:t>Hardware</a:t>
            </a:r>
          </a:p>
          <a:p>
            <a:pPr marL="914400" lvl="1" indent="-514350"/>
            <a:r>
              <a:rPr lang="en-US" sz="2000" b="1" dirty="0"/>
              <a:t>Cameras</a:t>
            </a:r>
            <a:r>
              <a:rPr lang="en-US" sz="2000" dirty="0"/>
              <a:t>: For visual monitoring of the road, traffic signals, and driver behavior.</a:t>
            </a:r>
          </a:p>
          <a:p>
            <a:pPr marL="914400" lvl="1" indent="-514350"/>
            <a:r>
              <a:rPr lang="en-US" sz="2000" b="1" dirty="0"/>
              <a:t>Accelerometers</a:t>
            </a:r>
            <a:r>
              <a:rPr lang="en-US" sz="2000" dirty="0"/>
              <a:t>: To track vehicle movements, such as acceleration and braking.</a:t>
            </a:r>
          </a:p>
          <a:p>
            <a:pPr marL="914400" lvl="1" indent="-514350"/>
            <a:r>
              <a:rPr lang="en-US" sz="2000" b="1" dirty="0"/>
              <a:t>Microcontrollers</a:t>
            </a:r>
            <a:r>
              <a:rPr lang="en-US" sz="2000" dirty="0"/>
              <a:t>: For processing data from sensors and providing Report feedbacks.</a:t>
            </a:r>
          </a:p>
          <a:p>
            <a:pPr marL="400050" lvl="1" indent="0">
              <a:buNone/>
            </a:pPr>
            <a:endParaRPr lang="en-US" sz="2000" dirty="0"/>
          </a:p>
          <a:p>
            <a:pPr marL="514350" indent="-514350">
              <a:buFont typeface="+mj-lt"/>
              <a:buAutoNum type="arabicPeriod"/>
            </a:pPr>
            <a:r>
              <a:rPr lang="en-US" sz="2000" dirty="0"/>
              <a:t>Software</a:t>
            </a:r>
          </a:p>
          <a:p>
            <a:pPr lvl="1"/>
            <a:r>
              <a:rPr lang="en-US" sz="2000" b="1" dirty="0"/>
              <a:t>Computer Vision Tools</a:t>
            </a:r>
            <a:r>
              <a:rPr lang="en-US" sz="2000" dirty="0"/>
              <a:t>: Libraries like OpenCV for image and video processing, object detection, and recognition.</a:t>
            </a:r>
          </a:p>
          <a:p>
            <a:pPr lvl="1"/>
            <a:r>
              <a:rPr lang="en-US" sz="2000" b="1" dirty="0"/>
              <a:t>Algorithm Libraries</a:t>
            </a:r>
            <a:r>
              <a:rPr lang="en-US" sz="2000" dirty="0"/>
              <a:t>: Frameworks such as TensorFlow, </a:t>
            </a:r>
            <a:r>
              <a:rPr lang="en-US" sz="2000" dirty="0" err="1"/>
              <a:t>PyTorch</a:t>
            </a:r>
            <a:r>
              <a:rPr lang="en-US" sz="2000" dirty="0"/>
              <a:t>, or </a:t>
            </a:r>
            <a:r>
              <a:rPr lang="en-US" sz="2000" dirty="0" err="1"/>
              <a:t>scikit</a:t>
            </a:r>
            <a:r>
              <a:rPr lang="en-US" sz="2000" dirty="0"/>
              <a:t>-learn for implementing and training AI models.</a:t>
            </a:r>
          </a:p>
          <a:p>
            <a:pPr lvl="1"/>
            <a:r>
              <a:rPr lang="en-US" sz="2000" b="1" dirty="0"/>
              <a:t>Version Control &amp; CI/CD</a:t>
            </a:r>
            <a:r>
              <a:rPr lang="en-US" sz="2000" dirty="0"/>
              <a:t>: Systems like Git for managing code changes and collaboration.</a:t>
            </a:r>
          </a:p>
          <a:p>
            <a:pPr marL="514350" indent="-514350">
              <a:buFont typeface="+mj-lt"/>
              <a:buAutoNum type="arabicPeriod"/>
            </a:pPr>
            <a:endParaRPr lang="en-US" dirty="0"/>
          </a:p>
          <a:p>
            <a:endParaRPr lang="en-US" dirty="0"/>
          </a:p>
        </p:txBody>
      </p:sp>
    </p:spTree>
    <p:extLst>
      <p:ext uri="{BB962C8B-B14F-4D97-AF65-F5344CB8AC3E}">
        <p14:creationId xmlns:p14="http://schemas.microsoft.com/office/powerpoint/2010/main" val="1803688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98981C-D953-9D52-B307-1974F43D11BA}"/>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IT21219566</a:t>
            </a:r>
            <a:r>
              <a:rPr lang="en-US" sz="1800">
                <a:solidFill>
                  <a:schemeClr val="tx1"/>
                </a:solidFill>
              </a:rPr>
              <a:t>   |   </a:t>
            </a:r>
            <a:r>
              <a:rPr lang="en-US" b="1" dirty="0">
                <a:solidFill>
                  <a:schemeClr val="tx1"/>
                </a:solidFill>
              </a:rPr>
              <a:t>Thathsara S</a:t>
            </a:r>
            <a:r>
              <a:rPr lang="en-US" b="1">
                <a:solidFill>
                  <a:schemeClr val="tx1"/>
                </a:solidFill>
              </a:rPr>
              <a:t>.</a:t>
            </a:r>
            <a:r>
              <a:rPr lang="en-US" b="1" dirty="0">
                <a:solidFill>
                  <a:schemeClr val="tx1"/>
                </a:solidFill>
              </a:rPr>
              <a:t> </a:t>
            </a:r>
            <a:r>
              <a:rPr lang="en-US" b="1">
                <a:solidFill>
                  <a:schemeClr val="tx1"/>
                </a:solidFill>
              </a:rPr>
              <a:t>M</a:t>
            </a:r>
            <a:r>
              <a:rPr lang="en-US" b="1" dirty="0">
                <a:solidFill>
                  <a:schemeClr val="tx1"/>
                </a:solidFill>
              </a:rPr>
              <a:t>. K.</a:t>
            </a:r>
            <a:r>
              <a:rPr lang="en-US" b="1">
                <a:solidFill>
                  <a:schemeClr val="tx1"/>
                </a:solidFill>
              </a:rPr>
              <a:t>   </a:t>
            </a:r>
            <a:r>
              <a:rPr lang="en-US" sz="1800">
                <a:solidFill>
                  <a:schemeClr val="tx1"/>
                </a:solidFill>
              </a:rPr>
              <a:t>|   </a:t>
            </a:r>
            <a:r>
              <a:rPr lang="en-US" sz="1800" b="1">
                <a:solidFill>
                  <a:schemeClr val="tx1"/>
                </a:solidFill>
              </a:rPr>
              <a:t>24-25J-132</a:t>
            </a:r>
          </a:p>
        </p:txBody>
      </p:sp>
      <p:sp>
        <p:nvSpPr>
          <p:cNvPr id="3" name="Title 2">
            <a:extLst>
              <a:ext uri="{FF2B5EF4-FFF2-40B4-BE49-F238E27FC236}">
                <a16:creationId xmlns:a16="http://schemas.microsoft.com/office/drawing/2014/main" id="{DDCB70FE-9B20-450D-9445-88FCBEFFA38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Techniques</a:t>
            </a:r>
          </a:p>
        </p:txBody>
      </p:sp>
      <p:sp>
        <p:nvSpPr>
          <p:cNvPr id="5" name="Content Placeholder 4">
            <a:extLst>
              <a:ext uri="{FF2B5EF4-FFF2-40B4-BE49-F238E27FC236}">
                <a16:creationId xmlns:a16="http://schemas.microsoft.com/office/drawing/2014/main" id="{859AF60A-60C8-49E1-888C-AA4E33A0C6C1}"/>
              </a:ext>
            </a:extLst>
          </p:cNvPr>
          <p:cNvSpPr>
            <a:spLocks noGrp="1"/>
          </p:cNvSpPr>
          <p:nvPr>
            <p:ph idx="1"/>
          </p:nvPr>
        </p:nvSpPr>
        <p:spPr/>
        <p:txBody>
          <a:bodyPr>
            <a:normAutofit/>
          </a:bodyPr>
          <a:lstStyle/>
          <a:p>
            <a:pPr marL="514350" indent="-514350">
              <a:buFont typeface="+mj-lt"/>
              <a:buAutoNum type="arabicPeriod"/>
            </a:pPr>
            <a:r>
              <a:rPr lang="en-US" sz="2000" dirty="0"/>
              <a:t>Sensors and Data Acquisition</a:t>
            </a:r>
          </a:p>
          <a:p>
            <a:pPr marL="914400" lvl="1" indent="-514350"/>
            <a:r>
              <a:rPr lang="en-US" sz="2000" dirty="0"/>
              <a:t>The system must continuously monitor driving behavior using sensors and cameras.</a:t>
            </a:r>
          </a:p>
          <a:p>
            <a:pPr marL="914400" lvl="1" indent="-514350"/>
            <a:r>
              <a:rPr lang="en-US" sz="2000" dirty="0"/>
              <a:t>It should track metrics such as speed, acceleration, braking patterns, lane adherence, and reaction to visual cues.</a:t>
            </a:r>
          </a:p>
          <a:p>
            <a:pPr marL="400050" lvl="1" indent="0">
              <a:buNone/>
            </a:pPr>
            <a:endParaRPr lang="en-US" sz="2000" dirty="0"/>
          </a:p>
          <a:p>
            <a:pPr marL="514350" indent="-514350">
              <a:buFont typeface="+mj-lt"/>
              <a:buAutoNum type="arabicPeriod"/>
            </a:pPr>
            <a:r>
              <a:rPr lang="en-US" sz="2000" dirty="0"/>
              <a:t>Deep Learning</a:t>
            </a:r>
          </a:p>
          <a:p>
            <a:pPr marL="914400" lvl="1" indent="-514350"/>
            <a:r>
              <a:rPr lang="en-US" sz="2000" b="1" dirty="0"/>
              <a:t>Convolutional Neural Networks (CNNs)</a:t>
            </a:r>
            <a:r>
              <a:rPr lang="en-US" sz="2000" dirty="0"/>
              <a:t>: For image and video analysis to detect traffic signals, road conditions, and driver behaviors.</a:t>
            </a:r>
          </a:p>
          <a:p>
            <a:pPr marL="914400" lvl="1" indent="-514350"/>
            <a:r>
              <a:rPr lang="en-US" sz="2000" b="1" dirty="0"/>
              <a:t>Recurrent Neural Networks (RNNs) and Long Short-Term Memory (LSTM) Networks</a:t>
            </a:r>
            <a:r>
              <a:rPr lang="en-US" sz="2000" dirty="0"/>
              <a:t>: For analyzing time-series data from sensors to predict driving behaviors and detect anomalies.</a:t>
            </a:r>
          </a:p>
        </p:txBody>
      </p:sp>
    </p:spTree>
    <p:extLst>
      <p:ext uri="{BB962C8B-B14F-4D97-AF65-F5344CB8AC3E}">
        <p14:creationId xmlns:p14="http://schemas.microsoft.com/office/powerpoint/2010/main" val="4098294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672FBC-BBDF-3465-7D18-B68A1B40BB4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IT21219566</a:t>
            </a:r>
            <a:r>
              <a:rPr lang="en-US" sz="1800" dirty="0">
                <a:solidFill>
                  <a:schemeClr val="tx1"/>
                </a:solidFill>
              </a:rPr>
              <a:t>   </a:t>
            </a:r>
            <a:r>
              <a:rPr lang="en-US" sz="1800">
                <a:solidFill>
                  <a:schemeClr val="tx1"/>
                </a:solidFill>
              </a:rPr>
              <a:t>| </a:t>
            </a:r>
            <a:r>
              <a:rPr lang="en-US" sz="1800" dirty="0">
                <a:solidFill>
                  <a:schemeClr val="tx1"/>
                </a:solidFill>
              </a:rPr>
              <a:t>  </a:t>
            </a:r>
            <a:r>
              <a:rPr lang="en-US" b="1" dirty="0">
                <a:solidFill>
                  <a:schemeClr val="tx1"/>
                </a:solidFill>
              </a:rPr>
              <a:t>Thathsara S</a:t>
            </a:r>
            <a:r>
              <a:rPr lang="en-US" b="1">
                <a:solidFill>
                  <a:schemeClr val="tx1"/>
                </a:solidFill>
              </a:rPr>
              <a:t>.</a:t>
            </a:r>
            <a:r>
              <a:rPr lang="en-US" b="1" dirty="0">
                <a:solidFill>
                  <a:schemeClr val="tx1"/>
                </a:solidFill>
              </a:rPr>
              <a:t> </a:t>
            </a:r>
            <a:r>
              <a:rPr lang="en-US" b="1">
                <a:solidFill>
                  <a:schemeClr val="tx1"/>
                </a:solidFill>
              </a:rPr>
              <a:t>M</a:t>
            </a:r>
            <a:r>
              <a:rPr lang="en-US" b="1" dirty="0">
                <a:solidFill>
                  <a:schemeClr val="tx1"/>
                </a:solidFill>
              </a:rPr>
              <a:t>. K.</a:t>
            </a:r>
            <a:r>
              <a:rPr lang="en-US" b="1">
                <a:solidFill>
                  <a:schemeClr val="tx1"/>
                </a:solidFill>
              </a:rPr>
              <a:t>   </a:t>
            </a:r>
            <a:r>
              <a:rPr lang="en-US" sz="1800">
                <a:solidFill>
                  <a:schemeClr val="tx1"/>
                </a:solidFill>
              </a:rPr>
              <a:t>|   </a:t>
            </a:r>
            <a:r>
              <a:rPr lang="en-US" sz="1800" b="1">
                <a:solidFill>
                  <a:schemeClr val="tx1"/>
                </a:solidFill>
              </a:rPr>
              <a:t>24-25J-132</a:t>
            </a:r>
          </a:p>
        </p:txBody>
      </p:sp>
      <p:sp>
        <p:nvSpPr>
          <p:cNvPr id="8" name="Title 7">
            <a:extLst>
              <a:ext uri="{FF2B5EF4-FFF2-40B4-BE49-F238E27FC236}">
                <a16:creationId xmlns:a16="http://schemas.microsoft.com/office/drawing/2014/main" id="{598EC292-4E2D-410F-9D86-1FE37FC2278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Functional &amp; Non-functional Requirements</a:t>
            </a:r>
          </a:p>
        </p:txBody>
      </p:sp>
      <p:sp>
        <p:nvSpPr>
          <p:cNvPr id="10" name="Text Placeholder 9">
            <a:extLst>
              <a:ext uri="{FF2B5EF4-FFF2-40B4-BE49-F238E27FC236}">
                <a16:creationId xmlns:a16="http://schemas.microsoft.com/office/drawing/2014/main" id="{1C92379A-AB63-4145-890C-B93ECC50D37A}"/>
              </a:ext>
            </a:extLst>
          </p:cNvPr>
          <p:cNvSpPr>
            <a:spLocks noGrp="1"/>
          </p:cNvSpPr>
          <p:nvPr>
            <p:ph type="body" idx="1"/>
          </p:nvPr>
        </p:nvSpPr>
        <p:spPr/>
        <p:txBody>
          <a:bodyPr/>
          <a:lstStyle/>
          <a:p>
            <a:pPr algn="ctr"/>
            <a:r>
              <a:rPr lang="en-US" dirty="0">
                <a:latin typeface="Arial" panose="020B0604020202020204" pitchFamily="34" charset="0"/>
                <a:cs typeface="Arial" panose="020B0604020202020204" pitchFamily="34" charset="0"/>
              </a:rPr>
              <a:t>Functional</a:t>
            </a:r>
          </a:p>
        </p:txBody>
      </p:sp>
      <p:sp>
        <p:nvSpPr>
          <p:cNvPr id="11" name="Content Placeholder 10">
            <a:extLst>
              <a:ext uri="{FF2B5EF4-FFF2-40B4-BE49-F238E27FC236}">
                <a16:creationId xmlns:a16="http://schemas.microsoft.com/office/drawing/2014/main" id="{92BA02E9-7EC8-4A5A-9463-70AC8FA49868}"/>
              </a:ext>
            </a:extLst>
          </p:cNvPr>
          <p:cNvSpPr>
            <a:spLocks noGrp="1"/>
          </p:cNvSpPr>
          <p:nvPr>
            <p:ph sz="half" idx="2"/>
          </p:nvPr>
        </p:nvSpPr>
        <p:spPr/>
        <p:txBody>
          <a:bodyPr>
            <a:normAutofit fontScale="77500" lnSpcReduction="20000"/>
          </a:bodyPr>
          <a:lstStyle/>
          <a:p>
            <a:r>
              <a:rPr lang="en-US" dirty="0">
                <a:latin typeface="Arial" panose="020B0604020202020204" pitchFamily="34" charset="0"/>
                <a:cs typeface="Arial" panose="020B0604020202020204" pitchFamily="34" charset="0"/>
              </a:rPr>
              <a:t>The system should collect data from various sources, including accelerometers, cameras, and other sensors.</a:t>
            </a:r>
          </a:p>
          <a:p>
            <a:r>
              <a:rPr lang="en-US" dirty="0">
                <a:latin typeface="Arial" panose="020B0604020202020204" pitchFamily="34" charset="0"/>
                <a:cs typeface="Arial" panose="020B0604020202020204" pitchFamily="34" charset="0"/>
              </a:rPr>
              <a:t>The system must continuously monitor driving behavior using sensors and cameras.</a:t>
            </a:r>
          </a:p>
          <a:p>
            <a:r>
              <a:rPr lang="en-US" dirty="0">
                <a:latin typeface="Arial" panose="020B0604020202020204" pitchFamily="34" charset="0"/>
                <a:cs typeface="Arial" panose="020B0604020202020204" pitchFamily="34" charset="0"/>
              </a:rPr>
              <a:t>The system should analyze driving behavior using AI algorithms to detect patterns and anomalies.</a:t>
            </a:r>
          </a:p>
          <a:p>
            <a:r>
              <a:rPr lang="en-US" dirty="0">
                <a:latin typeface="Arial" panose="020B0604020202020204" pitchFamily="34" charset="0"/>
                <a:cs typeface="Arial" panose="020B0604020202020204" pitchFamily="34" charset="0"/>
              </a:rPr>
              <a:t>The system should generate detailed reports on driving behavior, highlighting areas of improvement and compliance with safety standards.</a:t>
            </a:r>
          </a:p>
          <a:p>
            <a:r>
              <a:rPr lang="en-US" dirty="0">
                <a:latin typeface="Arial" panose="020B0604020202020204" pitchFamily="34" charset="0"/>
                <a:cs typeface="Arial" panose="020B0604020202020204" pitchFamily="34" charset="0"/>
              </a:rPr>
              <a:t>The system should allow users to customize settings and feedback preferences based on their needs.</a:t>
            </a:r>
          </a:p>
          <a:p>
            <a:endParaRPr lang="en-US" dirty="0">
              <a:latin typeface="Arial" panose="020B0604020202020204" pitchFamily="34" charset="0"/>
              <a:cs typeface="Arial" panose="020B0604020202020204" pitchFamily="34" charset="0"/>
            </a:endParaRPr>
          </a:p>
        </p:txBody>
      </p:sp>
      <p:sp>
        <p:nvSpPr>
          <p:cNvPr id="12" name="Text Placeholder 11">
            <a:extLst>
              <a:ext uri="{FF2B5EF4-FFF2-40B4-BE49-F238E27FC236}">
                <a16:creationId xmlns:a16="http://schemas.microsoft.com/office/drawing/2014/main" id="{B61C9CB1-7197-46A6-81D6-24A26C752BF9}"/>
              </a:ext>
            </a:extLst>
          </p:cNvPr>
          <p:cNvSpPr>
            <a:spLocks noGrp="1"/>
          </p:cNvSpPr>
          <p:nvPr>
            <p:ph type="body" sz="quarter" idx="3"/>
          </p:nvPr>
        </p:nvSpPr>
        <p:spPr/>
        <p:txBody>
          <a:bodyPr/>
          <a:lstStyle/>
          <a:p>
            <a:pPr algn="ctr"/>
            <a:r>
              <a:rPr lang="en-US" dirty="0"/>
              <a:t>Non-functional</a:t>
            </a:r>
            <a:endParaRPr lang="en-US" dirty="0">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CDB51B7C-31C4-400E-8379-819DE21562AD}"/>
              </a:ext>
            </a:extLst>
          </p:cNvPr>
          <p:cNvSpPr>
            <a:spLocks noGrp="1"/>
          </p:cNvSpPr>
          <p:nvPr>
            <p:ph sz="quarter" idx="4"/>
          </p:nvPr>
        </p:nvSpPr>
        <p:spPr/>
        <p:txBody>
          <a:bodyPr>
            <a:normAutofit fontScale="77500" lnSpcReduction="20000"/>
          </a:bodyPr>
          <a:lstStyle/>
          <a:p>
            <a:r>
              <a:rPr lang="en-US" dirty="0">
                <a:latin typeface="Arial" panose="020B0604020202020204" pitchFamily="34" charset="0"/>
                <a:cs typeface="Arial" panose="020B0604020202020204" pitchFamily="34" charset="0"/>
              </a:rPr>
              <a:t>Performance: The system should handle large volumes of data efficiently without performance degradation.</a:t>
            </a:r>
          </a:p>
          <a:p>
            <a:r>
              <a:rPr lang="en-US" dirty="0">
                <a:latin typeface="Arial" panose="020B0604020202020204" pitchFamily="34" charset="0"/>
                <a:cs typeface="Arial" panose="020B0604020202020204" pitchFamily="34" charset="0"/>
              </a:rPr>
              <a:t>Reliability: The system should operate consistently and accurately under different driving conditions.</a:t>
            </a:r>
          </a:p>
          <a:p>
            <a:r>
              <a:rPr lang="en-US" dirty="0">
                <a:latin typeface="Arial" panose="020B0604020202020204" pitchFamily="34" charset="0"/>
                <a:cs typeface="Arial" panose="020B0604020202020204" pitchFamily="34" charset="0"/>
              </a:rPr>
              <a:t>Accessibility: The system should follow accessibility guidelines to ensure it meets the needs of deaf drivers.</a:t>
            </a:r>
          </a:p>
          <a:p>
            <a:r>
              <a:rPr lang="en-US" dirty="0">
                <a:latin typeface="Arial" panose="020B0604020202020204" pitchFamily="34" charset="0"/>
                <a:cs typeface="Arial" panose="020B0604020202020204" pitchFamily="34" charset="0"/>
              </a:rPr>
              <a:t>Battery Life: For portable and battery-powered components, the system should have an adequate battery life to ensure continuous operation.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856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FC50C7-D638-9461-1848-9F2B70660662}"/>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IT21219566</a:t>
            </a:r>
            <a:r>
              <a:rPr lang="en-US" sz="1800" dirty="0">
                <a:solidFill>
                  <a:schemeClr val="tx1"/>
                </a:solidFill>
              </a:rPr>
              <a:t>   </a:t>
            </a:r>
            <a:r>
              <a:rPr lang="en-US" sz="1800">
                <a:solidFill>
                  <a:schemeClr val="tx1"/>
                </a:solidFill>
              </a:rPr>
              <a:t>| </a:t>
            </a:r>
            <a:r>
              <a:rPr lang="en-US" sz="1800" dirty="0">
                <a:solidFill>
                  <a:schemeClr val="tx1"/>
                </a:solidFill>
              </a:rPr>
              <a:t>  </a:t>
            </a:r>
            <a:r>
              <a:rPr lang="en-US" b="1" dirty="0">
                <a:solidFill>
                  <a:schemeClr val="tx1"/>
                </a:solidFill>
              </a:rPr>
              <a:t>Thathsara S</a:t>
            </a:r>
            <a:r>
              <a:rPr lang="en-US" b="1">
                <a:solidFill>
                  <a:schemeClr val="tx1"/>
                </a:solidFill>
              </a:rPr>
              <a:t>.</a:t>
            </a:r>
            <a:r>
              <a:rPr lang="en-US" b="1" dirty="0">
                <a:solidFill>
                  <a:schemeClr val="tx1"/>
                </a:solidFill>
              </a:rPr>
              <a:t> </a:t>
            </a:r>
            <a:r>
              <a:rPr lang="en-US" b="1">
                <a:solidFill>
                  <a:schemeClr val="tx1"/>
                </a:solidFill>
              </a:rPr>
              <a:t>M</a:t>
            </a:r>
            <a:r>
              <a:rPr lang="en-US" b="1" dirty="0">
                <a:solidFill>
                  <a:schemeClr val="tx1"/>
                </a:solidFill>
              </a:rPr>
              <a:t>. K.</a:t>
            </a:r>
            <a:r>
              <a:rPr lang="en-US" b="1">
                <a:solidFill>
                  <a:schemeClr val="tx1"/>
                </a:solidFill>
              </a:rPr>
              <a:t>   </a:t>
            </a:r>
            <a:r>
              <a:rPr lang="en-US" sz="1800">
                <a:solidFill>
                  <a:schemeClr val="tx1"/>
                </a:solidFill>
              </a:rPr>
              <a:t>|   </a:t>
            </a:r>
            <a:r>
              <a:rPr lang="en-US" sz="1800" b="1">
                <a:solidFill>
                  <a:schemeClr val="tx1"/>
                </a:solidFill>
              </a:rPr>
              <a:t>24-25J-132</a:t>
            </a:r>
          </a:p>
        </p:txBody>
      </p:sp>
      <p:sp>
        <p:nvSpPr>
          <p:cNvPr id="4" name="Title 3">
            <a:extLst>
              <a:ext uri="{FF2B5EF4-FFF2-40B4-BE49-F238E27FC236}">
                <a16:creationId xmlns:a16="http://schemas.microsoft.com/office/drawing/2014/main" id="{4DD3B904-7794-4E0F-8012-23EF75D37D5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Work Breakdown Structure</a:t>
            </a:r>
          </a:p>
        </p:txBody>
      </p:sp>
      <p:pic>
        <p:nvPicPr>
          <p:cNvPr id="7" name="Content Placeholder 6">
            <a:extLst>
              <a:ext uri="{FF2B5EF4-FFF2-40B4-BE49-F238E27FC236}">
                <a16:creationId xmlns:a16="http://schemas.microsoft.com/office/drawing/2014/main" id="{4BE8C706-401B-464E-A609-612C81069B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3344" y="1143000"/>
            <a:ext cx="10066911" cy="5181600"/>
          </a:xfrm>
        </p:spPr>
      </p:pic>
    </p:spTree>
    <p:extLst>
      <p:ext uri="{BB962C8B-B14F-4D97-AF65-F5344CB8AC3E}">
        <p14:creationId xmlns:p14="http://schemas.microsoft.com/office/powerpoint/2010/main" val="3287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145FD3-5AC6-9D65-204D-C328F3DE7905}"/>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IT21219566</a:t>
            </a:r>
            <a:r>
              <a:rPr lang="en-US" sz="1800" dirty="0">
                <a:solidFill>
                  <a:schemeClr val="tx1"/>
                </a:solidFill>
              </a:rPr>
              <a:t>   </a:t>
            </a:r>
            <a:r>
              <a:rPr lang="en-US" sz="1800">
                <a:solidFill>
                  <a:schemeClr val="tx1"/>
                </a:solidFill>
              </a:rPr>
              <a:t>| </a:t>
            </a:r>
            <a:r>
              <a:rPr lang="en-US" sz="1800" dirty="0">
                <a:solidFill>
                  <a:schemeClr val="tx1"/>
                </a:solidFill>
              </a:rPr>
              <a:t>  </a:t>
            </a:r>
            <a:r>
              <a:rPr lang="en-US" b="1" dirty="0">
                <a:solidFill>
                  <a:schemeClr val="tx1"/>
                </a:solidFill>
              </a:rPr>
              <a:t>Thathsara S</a:t>
            </a:r>
            <a:r>
              <a:rPr lang="en-US" b="1">
                <a:solidFill>
                  <a:schemeClr val="tx1"/>
                </a:solidFill>
              </a:rPr>
              <a:t>.</a:t>
            </a:r>
            <a:r>
              <a:rPr lang="en-US" b="1" dirty="0">
                <a:solidFill>
                  <a:schemeClr val="tx1"/>
                </a:solidFill>
              </a:rPr>
              <a:t> </a:t>
            </a:r>
            <a:r>
              <a:rPr lang="en-US" b="1">
                <a:solidFill>
                  <a:schemeClr val="tx1"/>
                </a:solidFill>
              </a:rPr>
              <a:t>M</a:t>
            </a:r>
            <a:r>
              <a:rPr lang="en-US" b="1" dirty="0">
                <a:solidFill>
                  <a:schemeClr val="tx1"/>
                </a:solidFill>
              </a:rPr>
              <a:t>. K.</a:t>
            </a:r>
            <a:r>
              <a:rPr lang="en-US" b="1">
                <a:solidFill>
                  <a:schemeClr val="tx1"/>
                </a:solidFill>
              </a:rPr>
              <a:t>   </a:t>
            </a:r>
            <a:r>
              <a:rPr lang="en-US" sz="1800">
                <a:solidFill>
                  <a:schemeClr val="tx1"/>
                </a:solidFill>
              </a:rPr>
              <a:t>|   </a:t>
            </a:r>
            <a:r>
              <a:rPr lang="en-US" sz="1800" b="1">
                <a:solidFill>
                  <a:schemeClr val="tx1"/>
                </a:solidFill>
              </a:rPr>
              <a:t>24-25J-132</a:t>
            </a:r>
          </a:p>
        </p:txBody>
      </p:sp>
      <p:sp>
        <p:nvSpPr>
          <p:cNvPr id="4" name="Title 3">
            <a:extLst>
              <a:ext uri="{FF2B5EF4-FFF2-40B4-BE49-F238E27FC236}">
                <a16:creationId xmlns:a16="http://schemas.microsoft.com/office/drawing/2014/main" id="{56D0A3BF-F756-4BB2-93E4-D742AF70CBE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References</a:t>
            </a:r>
          </a:p>
        </p:txBody>
      </p:sp>
      <p:sp>
        <p:nvSpPr>
          <p:cNvPr id="5" name="Content Placeholder 4">
            <a:extLst>
              <a:ext uri="{FF2B5EF4-FFF2-40B4-BE49-F238E27FC236}">
                <a16:creationId xmlns:a16="http://schemas.microsoft.com/office/drawing/2014/main" id="{363F08AA-4C51-47C9-B63D-F3CDEA8A101B}"/>
              </a:ext>
            </a:extLst>
          </p:cNvPr>
          <p:cNvSpPr>
            <a:spLocks noGrp="1"/>
          </p:cNvSpPr>
          <p:nvPr>
            <p:ph idx="1"/>
          </p:nvPr>
        </p:nvSpPr>
        <p:spPr/>
        <p:txBody>
          <a:bodyPr>
            <a:normAutofit/>
          </a:bodyPr>
          <a:lstStyle/>
          <a:p>
            <a:pPr>
              <a:buFont typeface="+mj-lt"/>
              <a:buAutoNum type="arabicPeriod"/>
            </a:pPr>
            <a:r>
              <a:rPr lang="en-US" sz="1400" dirty="0"/>
              <a:t>A. </a:t>
            </a:r>
            <a:r>
              <a:rPr lang="en-US" sz="1400" dirty="0" err="1"/>
              <a:t>Alamri</a:t>
            </a:r>
            <a:r>
              <a:rPr lang="en-US" sz="1400" dirty="0"/>
              <a:t>, A. </a:t>
            </a:r>
            <a:r>
              <a:rPr lang="en-US" sz="1400" dirty="0" err="1"/>
              <a:t>Gumaei</a:t>
            </a:r>
            <a:r>
              <a:rPr lang="en-US" sz="1400" dirty="0"/>
              <a:t>, M. Al-</a:t>
            </a:r>
            <a:r>
              <a:rPr lang="en-US" sz="1400" dirty="0" err="1"/>
              <a:t>Rakhami</a:t>
            </a:r>
            <a:r>
              <a:rPr lang="en-US" sz="1400" dirty="0"/>
              <a:t>, M. M. Hassan, M. </a:t>
            </a:r>
            <a:r>
              <a:rPr lang="en-US" sz="1400" dirty="0" err="1"/>
              <a:t>Alhussein</a:t>
            </a:r>
            <a:r>
              <a:rPr lang="en-US" sz="1400" dirty="0"/>
              <a:t> and G. </a:t>
            </a:r>
            <a:r>
              <a:rPr lang="en-US" sz="1400" dirty="0" err="1"/>
              <a:t>Fortino</a:t>
            </a:r>
            <a:r>
              <a:rPr lang="en-US" sz="1400" dirty="0"/>
              <a:t>, "An Effective Bio-Signal-Based Driver Behavior Monitoring System Using a Generalized Deep Learning Approach," in IEEE Access, vol. 8, pp. 135037-135049, 2020, </a:t>
            </a:r>
            <a:r>
              <a:rPr lang="en-US" sz="1400" dirty="0" err="1"/>
              <a:t>doi</a:t>
            </a:r>
            <a:r>
              <a:rPr lang="en-US" sz="1400" dirty="0"/>
              <a:t>: 10.1109/ACCESS.2020.3011003.</a:t>
            </a:r>
          </a:p>
          <a:p>
            <a:pPr>
              <a:buFont typeface="+mj-lt"/>
              <a:buAutoNum type="arabicPeriod"/>
            </a:pPr>
            <a:endParaRPr lang="en-US" sz="1400" dirty="0"/>
          </a:p>
          <a:p>
            <a:pPr>
              <a:buFont typeface="+mj-lt"/>
              <a:buAutoNum type="arabicPeriod"/>
            </a:pPr>
            <a:r>
              <a:rPr lang="en-US" sz="1400" dirty="0"/>
              <a:t>Qu, </a:t>
            </a:r>
            <a:r>
              <a:rPr lang="en-US" sz="1400" dirty="0" err="1"/>
              <a:t>Fangming</a:t>
            </a:r>
            <a:r>
              <a:rPr lang="en-US" sz="1400" dirty="0"/>
              <a:t> &amp; Dang, Nolan &amp; </a:t>
            </a:r>
            <a:r>
              <a:rPr lang="en-US" sz="1400" dirty="0" err="1"/>
              <a:t>Furht</a:t>
            </a:r>
            <a:r>
              <a:rPr lang="en-US" sz="1400" dirty="0"/>
              <a:t>, </a:t>
            </a:r>
            <a:r>
              <a:rPr lang="en-US" sz="1400" dirty="0" err="1"/>
              <a:t>Borko</a:t>
            </a:r>
            <a:r>
              <a:rPr lang="en-US" sz="1400" dirty="0"/>
              <a:t> &amp; </a:t>
            </a:r>
            <a:r>
              <a:rPr lang="en-US" sz="1400" dirty="0" err="1"/>
              <a:t>Nojoumian</a:t>
            </a:r>
            <a:r>
              <a:rPr lang="en-US" sz="1400" dirty="0"/>
              <a:t>, Mehrdad. (2024). Comprehensive study of driver behavior monitoring systems using computer vision and machine learning techniques. Journal of Big Data. 11. 10.1186/s40537-024-00890-0. </a:t>
            </a:r>
          </a:p>
          <a:p>
            <a:pPr>
              <a:buFont typeface="+mj-lt"/>
              <a:buAutoNum type="arabicPeriod"/>
            </a:pPr>
            <a:endParaRPr lang="en-US" sz="1400" dirty="0"/>
          </a:p>
          <a:p>
            <a:pPr>
              <a:buFont typeface="+mj-lt"/>
              <a:buAutoNum type="arabicPeriod"/>
            </a:pPr>
            <a:r>
              <a:rPr lang="en-US" sz="1400" dirty="0"/>
              <a:t>H. -B. Kang, "Various Approaches for Driver and Driving Behavior Monitoring: A Review," 2013 IEEE International Conference on Computer Vision Workshops, Sydney, NSW, Australia, 2013, pp. 616-623, </a:t>
            </a:r>
            <a:r>
              <a:rPr lang="en-US" sz="1400" dirty="0" err="1"/>
              <a:t>doi</a:t>
            </a:r>
            <a:r>
              <a:rPr lang="en-US" sz="1400" dirty="0"/>
              <a:t>: 10.1109/ICCVW.2013.85. keywords: {</a:t>
            </a:r>
            <a:r>
              <a:rPr lang="en-US" sz="1400" dirty="0" err="1"/>
              <a:t>Vehicles;Feature</a:t>
            </a:r>
            <a:r>
              <a:rPr lang="en-US" sz="1400" dirty="0"/>
              <a:t> extraction;Monitoring;Accidents;Visualization;Head;Wheels;Driver drowsiness </a:t>
            </a:r>
            <a:r>
              <a:rPr lang="en-US" sz="1400" dirty="0" err="1"/>
              <a:t>monitoring;Driving</a:t>
            </a:r>
            <a:r>
              <a:rPr lang="en-US" sz="1400" dirty="0"/>
              <a:t> behavior </a:t>
            </a:r>
            <a:r>
              <a:rPr lang="en-US" sz="1400" dirty="0" err="1"/>
              <a:t>monitoring;Unsafe</a:t>
            </a:r>
            <a:r>
              <a:rPr lang="en-US" sz="1400" dirty="0"/>
              <a:t> driving behavior prediction},</a:t>
            </a:r>
          </a:p>
          <a:p>
            <a:pPr>
              <a:buFont typeface="+mj-lt"/>
              <a:buAutoNum type="arabicPeriod"/>
            </a:pPr>
            <a:endParaRPr lang="en-US" sz="1400" dirty="0"/>
          </a:p>
          <a:p>
            <a:pPr>
              <a:buFont typeface="+mj-lt"/>
              <a:buAutoNum type="arabicPeriod"/>
            </a:pPr>
            <a:r>
              <a:rPr lang="en-US" sz="1400" dirty="0"/>
              <a:t>V. Sanjay Kumar, S. Nair Ashish, I.V. Gowtham, S.P. Ashwin Balaji, E. </a:t>
            </a:r>
            <a:r>
              <a:rPr lang="en-US" sz="1400" dirty="0" err="1"/>
              <a:t>Prabhu</a:t>
            </a:r>
            <a:r>
              <a:rPr lang="en-US" sz="1400" dirty="0"/>
              <a:t>, Smart driver assistance system using raspberry pi and sensor networks, Microprocessors and Microsystems, Volume 79, 2020, 103275, ISSN 0141-9331,</a:t>
            </a:r>
          </a:p>
          <a:p>
            <a:pPr>
              <a:buFont typeface="+mj-lt"/>
              <a:buAutoNum type="arabicPeriod"/>
            </a:pPr>
            <a:endParaRPr lang="en-US" sz="1400" dirty="0"/>
          </a:p>
          <a:p>
            <a:pPr>
              <a:buFont typeface="+mj-lt"/>
              <a:buAutoNum type="arabicPeriod"/>
            </a:pPr>
            <a:r>
              <a:rPr lang="en-US" sz="1400" dirty="0"/>
              <a:t>Sameer </a:t>
            </a:r>
            <a:r>
              <a:rPr lang="en-US" sz="1400" dirty="0" err="1"/>
              <a:t>Rafee</a:t>
            </a:r>
            <a:r>
              <a:rPr lang="en-US" sz="1400" dirty="0"/>
              <a:t>, Xu Yun, Zhang Jian Xin and Zaid Yemeni, “Eye-movement Analysis and Prediction using Deep Learning Techniques and Kalman Filter” International Journal of Advanced Computer Science and Applications(IJACSA), 13(4), 2022. http://dx.doi.org/10.14569/IJACSA.2022.01304107</a:t>
            </a:r>
          </a:p>
          <a:p>
            <a:pPr marL="0" indent="0">
              <a:buNone/>
            </a:pPr>
            <a:endParaRPr lang="en-US" sz="1200" dirty="0"/>
          </a:p>
          <a:p>
            <a:endParaRPr lang="en-US" sz="1200" dirty="0"/>
          </a:p>
          <a:p>
            <a:endParaRPr lang="en-US" sz="1200" dirty="0"/>
          </a:p>
        </p:txBody>
      </p:sp>
    </p:spTree>
    <p:extLst>
      <p:ext uri="{BB962C8B-B14F-4D97-AF65-F5344CB8AC3E}">
        <p14:creationId xmlns:p14="http://schemas.microsoft.com/office/powerpoint/2010/main" val="1569508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5BFD86-C30D-41A3-92E2-A753617184AD}"/>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IT21229084</a:t>
            </a:r>
            <a:r>
              <a:rPr lang="en-US" sz="1800">
                <a:solidFill>
                  <a:schemeClr val="tx1"/>
                </a:solidFill>
              </a:rPr>
              <a:t>   |   </a:t>
            </a:r>
            <a:r>
              <a:rPr lang="en-US" b="1">
                <a:solidFill>
                  <a:schemeClr val="tx1"/>
                </a:solidFill>
              </a:rPr>
              <a:t>Iroshan G.H.M   </a:t>
            </a:r>
            <a:r>
              <a:rPr lang="en-US" sz="1800">
                <a:solidFill>
                  <a:schemeClr val="tx1"/>
                </a:solidFill>
              </a:rPr>
              <a:t>|   </a:t>
            </a:r>
            <a:r>
              <a:rPr lang="en-US" sz="1800" b="1">
                <a:solidFill>
                  <a:schemeClr val="tx1"/>
                </a:solidFill>
              </a:rPr>
              <a:t>24-25J-132</a:t>
            </a:r>
          </a:p>
        </p:txBody>
      </p:sp>
      <p:pic>
        <p:nvPicPr>
          <p:cNvPr id="8" name="Picture 7">
            <a:extLst>
              <a:ext uri="{FF2B5EF4-FFF2-40B4-BE49-F238E27FC236}">
                <a16:creationId xmlns:a16="http://schemas.microsoft.com/office/drawing/2014/main" id="{55CFC7D1-11AA-4ADC-8B4B-FEAC8FF0FF5D}"/>
              </a:ext>
            </a:extLst>
          </p:cNvPr>
          <p:cNvPicPr>
            <a:picLocks noChangeAspect="1"/>
          </p:cNvPicPr>
          <p:nvPr/>
        </p:nvPicPr>
        <p:blipFill>
          <a:blip r:embed="rId2"/>
          <a:stretch>
            <a:fillRect/>
          </a:stretch>
        </p:blipFill>
        <p:spPr>
          <a:xfrm>
            <a:off x="8686800" y="846870"/>
            <a:ext cx="1183341" cy="1219200"/>
          </a:xfrm>
          <a:prstGeom prst="rect">
            <a:avLst/>
          </a:prstGeom>
        </p:spPr>
      </p:pic>
      <p:pic>
        <p:nvPicPr>
          <p:cNvPr id="9" name="Picture 8">
            <a:extLst>
              <a:ext uri="{FF2B5EF4-FFF2-40B4-BE49-F238E27FC236}">
                <a16:creationId xmlns:a16="http://schemas.microsoft.com/office/drawing/2014/main" id="{1ADEFCF5-20C6-43F8-B54C-0DB4852D9456}"/>
              </a:ext>
            </a:extLst>
          </p:cNvPr>
          <p:cNvPicPr>
            <a:picLocks noChangeAspect="1"/>
          </p:cNvPicPr>
          <p:nvPr/>
        </p:nvPicPr>
        <p:blipFill>
          <a:blip r:embed="rId2"/>
          <a:stretch>
            <a:fillRect/>
          </a:stretch>
        </p:blipFill>
        <p:spPr>
          <a:xfrm>
            <a:off x="1387835" y="4419600"/>
            <a:ext cx="1183341" cy="1219200"/>
          </a:xfrm>
          <a:prstGeom prst="rect">
            <a:avLst/>
          </a:prstGeom>
        </p:spPr>
      </p:pic>
      <p:sp>
        <p:nvSpPr>
          <p:cNvPr id="2" name="Title 4">
            <a:extLst>
              <a:ext uri="{FF2B5EF4-FFF2-40B4-BE49-F238E27FC236}">
                <a16:creationId xmlns:a16="http://schemas.microsoft.com/office/drawing/2014/main" id="{C68619D4-671D-0D73-3351-80B869C6D1AF}"/>
              </a:ext>
            </a:extLst>
          </p:cNvPr>
          <p:cNvSpPr txBox="1">
            <a:spLocks/>
          </p:cNvSpPr>
          <p:nvPr/>
        </p:nvSpPr>
        <p:spPr>
          <a:xfrm>
            <a:off x="963084" y="2837087"/>
            <a:ext cx="10363200" cy="13620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endParaRPr lang="en-US"/>
          </a:p>
        </p:txBody>
      </p:sp>
      <p:sp>
        <p:nvSpPr>
          <p:cNvPr id="3" name="Title 4">
            <a:extLst>
              <a:ext uri="{FF2B5EF4-FFF2-40B4-BE49-F238E27FC236}">
                <a16:creationId xmlns:a16="http://schemas.microsoft.com/office/drawing/2014/main" id="{EC4D9AEA-054F-25D7-0F23-8FEAC6518B5C}"/>
              </a:ext>
            </a:extLst>
          </p:cNvPr>
          <p:cNvSpPr txBox="1">
            <a:spLocks/>
          </p:cNvSpPr>
          <p:nvPr/>
        </p:nvSpPr>
        <p:spPr>
          <a:xfrm>
            <a:off x="5143500" y="2837087"/>
            <a:ext cx="7086600" cy="1362075"/>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r>
              <a:rPr lang="en-US" sz="21600" dirty="0">
                <a:latin typeface="+mj-lt"/>
              </a:rPr>
              <a:t>Iroshan G.H.M</a:t>
            </a:r>
          </a:p>
          <a:p>
            <a:r>
              <a:rPr lang="en-US" sz="14700" dirty="0">
                <a:latin typeface="+mj-lt"/>
              </a:rPr>
              <a:t>IT21229084</a:t>
            </a:r>
          </a:p>
          <a:p>
            <a:endParaRPr lang="en-US" dirty="0"/>
          </a:p>
          <a:p>
            <a:r>
              <a:rPr lang="en-US" sz="6400" dirty="0"/>
              <a:t>Software Engineering </a:t>
            </a:r>
          </a:p>
        </p:txBody>
      </p:sp>
      <p:pic>
        <p:nvPicPr>
          <p:cNvPr id="6" name="Picture 5" descr="A person with a mustache and beard&#10;&#10;Description automatically generated">
            <a:extLst>
              <a:ext uri="{FF2B5EF4-FFF2-40B4-BE49-F238E27FC236}">
                <a16:creationId xmlns:a16="http://schemas.microsoft.com/office/drawing/2014/main" id="{81EEA893-75CD-3BF8-0277-9FAC21FD9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271" y="1555025"/>
            <a:ext cx="2314819" cy="2774055"/>
          </a:xfrm>
          <a:prstGeom prst="ellipse">
            <a:avLst/>
          </a:prstGeom>
          <a:ln>
            <a:noFill/>
          </a:ln>
          <a:effectLst>
            <a:outerShdw blurRad="152400" dist="317500" dir="5400000" sx="90000" sy="-19000" rotWithShape="0">
              <a:prstClr val="black">
                <a:alpha val="15000"/>
              </a:prstClr>
            </a:outerShdw>
            <a:softEdge rad="112500"/>
          </a:effectLst>
        </p:spPr>
      </p:pic>
      <p:sp>
        <p:nvSpPr>
          <p:cNvPr id="10" name="Rectangle 1">
            <a:extLst>
              <a:ext uri="{FF2B5EF4-FFF2-40B4-BE49-F238E27FC236}">
                <a16:creationId xmlns:a16="http://schemas.microsoft.com/office/drawing/2014/main" id="{7A031F02-57D7-AD45-2AEB-C4F906CFD19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89C0F55-120E-E40A-1F12-22948CB9542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786243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C9F285-9FC7-1CDD-D65E-B8027130A89B}"/>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IT21229084</a:t>
            </a:r>
            <a:r>
              <a:rPr lang="en-US" sz="1800">
                <a:solidFill>
                  <a:schemeClr val="tx1"/>
                </a:solidFill>
              </a:rPr>
              <a:t>   |   </a:t>
            </a:r>
            <a:r>
              <a:rPr lang="en-US" b="1">
                <a:solidFill>
                  <a:schemeClr val="tx1"/>
                </a:solidFill>
              </a:rPr>
              <a:t>Iroshan G.H.M   </a:t>
            </a:r>
            <a:r>
              <a:rPr lang="en-US" sz="1800">
                <a:solidFill>
                  <a:schemeClr val="tx1"/>
                </a:solidFill>
              </a:rPr>
              <a:t>|   </a:t>
            </a:r>
            <a:r>
              <a:rPr lang="en-US" sz="1800" b="1">
                <a:solidFill>
                  <a:schemeClr val="tx1"/>
                </a:solidFill>
              </a:rPr>
              <a:t>24-25J-132</a:t>
            </a:r>
          </a:p>
        </p:txBody>
      </p:sp>
      <p:sp>
        <p:nvSpPr>
          <p:cNvPr id="3" name="Title 4">
            <a:extLst>
              <a:ext uri="{FF2B5EF4-FFF2-40B4-BE49-F238E27FC236}">
                <a16:creationId xmlns:a16="http://schemas.microsoft.com/office/drawing/2014/main" id="{A55BF8B8-DE39-EE8D-662C-2CAB1C491B5B}"/>
              </a:ext>
            </a:extLst>
          </p:cNvPr>
          <p:cNvSpPr>
            <a:spLocks noGrp="1"/>
          </p:cNvSpPr>
          <p:nvPr>
            <p:ph type="title"/>
          </p:nvPr>
        </p:nvSpPr>
        <p:spPr>
          <a:xfrm>
            <a:off x="6477000" y="1905000"/>
            <a:ext cx="5077884" cy="1819275"/>
          </a:xfrm>
        </p:spPr>
        <p:txBody>
          <a:bodyPr>
            <a:normAutofit fontScale="90000"/>
          </a:bodyPr>
          <a:lstStyle/>
          <a:p>
            <a:r>
              <a:rPr lang="en-US" b="1"/>
              <a:t>Integrated Emergency Support System for Deaf Drivers</a:t>
            </a:r>
          </a:p>
        </p:txBody>
      </p:sp>
      <p:pic>
        <p:nvPicPr>
          <p:cNvPr id="5" name="Picture 4" descr="A phone with various objects around it&#10;&#10;Description automatically generated">
            <a:extLst>
              <a:ext uri="{FF2B5EF4-FFF2-40B4-BE49-F238E27FC236}">
                <a16:creationId xmlns:a16="http://schemas.microsoft.com/office/drawing/2014/main" id="{EEF70251-2186-CD8C-CFAE-9F394C17EE0B}"/>
              </a:ext>
            </a:extLst>
          </p:cNvPr>
          <p:cNvPicPr>
            <a:picLocks noChangeAspect="1"/>
          </p:cNvPicPr>
          <p:nvPr/>
        </p:nvPicPr>
        <p:blipFill>
          <a:blip r:embed="rId2"/>
          <a:stretch>
            <a:fillRect/>
          </a:stretch>
        </p:blipFill>
        <p:spPr>
          <a:xfrm>
            <a:off x="1637073" y="498656"/>
            <a:ext cx="3896952" cy="5444307"/>
          </a:xfrm>
          <a:prstGeom prst="rect">
            <a:avLst/>
          </a:prstGeom>
          <a:effectLst>
            <a:glow rad="63500">
              <a:schemeClr val="accent3">
                <a:satMod val="175000"/>
                <a:alpha val="40000"/>
              </a:schemeClr>
            </a:glow>
            <a:reflection blurRad="6350" stA="52000" endA="300" endPos="35000" dir="5400000" sy="-100000" algn="bl" rotWithShape="0"/>
            <a:softEdge rad="12700"/>
          </a:effectLst>
          <a:scene3d>
            <a:camera prst="perspectiveFront"/>
            <a:lightRig rig="threePt" dir="t"/>
          </a:scene3d>
          <a:sp3d>
            <a:bevelT/>
            <a:bevelB w="152400" h="50800" prst="softRound"/>
          </a:sp3d>
        </p:spPr>
      </p:pic>
    </p:spTree>
    <p:extLst>
      <p:ext uri="{BB962C8B-B14F-4D97-AF65-F5344CB8AC3E}">
        <p14:creationId xmlns:p14="http://schemas.microsoft.com/office/powerpoint/2010/main" val="2020040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EC653D-DC32-47F8-B92C-51A440A82738}"/>
              </a:ext>
            </a:extLst>
          </p:cNvPr>
          <p:cNvPicPr>
            <a:picLocks noChangeAspect="1"/>
          </p:cNvPicPr>
          <p:nvPr/>
        </p:nvPicPr>
        <p:blipFill>
          <a:blip r:embed="rId2"/>
          <a:stretch>
            <a:fillRect/>
          </a:stretch>
        </p:blipFill>
        <p:spPr>
          <a:xfrm>
            <a:off x="3582345" y="0"/>
            <a:ext cx="5027309" cy="1295400"/>
          </a:xfrm>
          <a:prstGeom prst="rect">
            <a:avLst/>
          </a:prstGeom>
        </p:spPr>
      </p:pic>
      <p:pic>
        <p:nvPicPr>
          <p:cNvPr id="13" name="Picture 12">
            <a:extLst>
              <a:ext uri="{FF2B5EF4-FFF2-40B4-BE49-F238E27FC236}">
                <a16:creationId xmlns:a16="http://schemas.microsoft.com/office/drawing/2014/main" id="{DBC471EF-3F4A-4A3F-8E93-2485E2C063E1}"/>
              </a:ext>
            </a:extLst>
          </p:cNvPr>
          <p:cNvPicPr>
            <a:picLocks noChangeAspect="1"/>
          </p:cNvPicPr>
          <p:nvPr/>
        </p:nvPicPr>
        <p:blipFill>
          <a:blip r:embed="rId3"/>
          <a:stretch>
            <a:fillRect/>
          </a:stretch>
        </p:blipFill>
        <p:spPr>
          <a:xfrm>
            <a:off x="1219200" y="1786098"/>
            <a:ext cx="3209822" cy="695004"/>
          </a:xfrm>
          <a:prstGeom prst="rect">
            <a:avLst/>
          </a:prstGeom>
        </p:spPr>
      </p:pic>
      <p:pic>
        <p:nvPicPr>
          <p:cNvPr id="16" name="Picture 15">
            <a:extLst>
              <a:ext uri="{FF2B5EF4-FFF2-40B4-BE49-F238E27FC236}">
                <a16:creationId xmlns:a16="http://schemas.microsoft.com/office/drawing/2014/main" id="{B48625AB-4643-419B-AE66-05957D1B7B45}"/>
              </a:ext>
            </a:extLst>
          </p:cNvPr>
          <p:cNvPicPr>
            <a:picLocks noChangeAspect="1"/>
          </p:cNvPicPr>
          <p:nvPr/>
        </p:nvPicPr>
        <p:blipFill>
          <a:blip r:embed="rId4"/>
          <a:stretch>
            <a:fillRect/>
          </a:stretch>
        </p:blipFill>
        <p:spPr>
          <a:xfrm>
            <a:off x="7696200" y="-84226"/>
            <a:ext cx="8915400" cy="7780426"/>
          </a:xfrm>
          <a:prstGeom prst="rect">
            <a:avLst/>
          </a:prstGeom>
        </p:spPr>
      </p:pic>
      <p:pic>
        <p:nvPicPr>
          <p:cNvPr id="15" name="Picture 14">
            <a:extLst>
              <a:ext uri="{FF2B5EF4-FFF2-40B4-BE49-F238E27FC236}">
                <a16:creationId xmlns:a16="http://schemas.microsoft.com/office/drawing/2014/main" id="{91957C69-11B8-4822-A7F4-5357FC72FD12}"/>
              </a:ext>
            </a:extLst>
          </p:cNvPr>
          <p:cNvPicPr>
            <a:picLocks noChangeAspect="1"/>
          </p:cNvPicPr>
          <p:nvPr/>
        </p:nvPicPr>
        <p:blipFill>
          <a:blip r:embed="rId5"/>
          <a:stretch>
            <a:fillRect/>
          </a:stretch>
        </p:blipFill>
        <p:spPr>
          <a:xfrm>
            <a:off x="8610600" y="1072207"/>
            <a:ext cx="3066488" cy="713891"/>
          </a:xfrm>
          <a:prstGeom prst="rect">
            <a:avLst/>
          </a:prstGeom>
        </p:spPr>
      </p:pic>
      <p:pic>
        <p:nvPicPr>
          <p:cNvPr id="17" name="Picture 16">
            <a:extLst>
              <a:ext uri="{FF2B5EF4-FFF2-40B4-BE49-F238E27FC236}">
                <a16:creationId xmlns:a16="http://schemas.microsoft.com/office/drawing/2014/main" id="{017FEFD6-744E-4FE2-BD19-C7D1FF827E55}"/>
              </a:ext>
            </a:extLst>
          </p:cNvPr>
          <p:cNvPicPr>
            <a:picLocks noChangeAspect="1"/>
          </p:cNvPicPr>
          <p:nvPr/>
        </p:nvPicPr>
        <p:blipFill>
          <a:blip r:embed="rId6"/>
          <a:stretch>
            <a:fillRect/>
          </a:stretch>
        </p:blipFill>
        <p:spPr>
          <a:xfrm>
            <a:off x="8238076" y="1835788"/>
            <a:ext cx="3191923" cy="834233"/>
          </a:xfrm>
          <a:prstGeom prst="rect">
            <a:avLst/>
          </a:prstGeom>
        </p:spPr>
      </p:pic>
      <p:pic>
        <p:nvPicPr>
          <p:cNvPr id="18" name="Picture 17">
            <a:extLst>
              <a:ext uri="{FF2B5EF4-FFF2-40B4-BE49-F238E27FC236}">
                <a16:creationId xmlns:a16="http://schemas.microsoft.com/office/drawing/2014/main" id="{34C29118-44B6-4DE8-937F-78D84E9652E5}"/>
              </a:ext>
            </a:extLst>
          </p:cNvPr>
          <p:cNvPicPr>
            <a:picLocks noChangeAspect="1"/>
          </p:cNvPicPr>
          <p:nvPr/>
        </p:nvPicPr>
        <p:blipFill>
          <a:blip r:embed="rId6"/>
          <a:stretch>
            <a:fillRect/>
          </a:stretch>
        </p:blipFill>
        <p:spPr>
          <a:xfrm>
            <a:off x="7696200" y="2959645"/>
            <a:ext cx="3191923" cy="746467"/>
          </a:xfrm>
          <a:prstGeom prst="rect">
            <a:avLst/>
          </a:prstGeom>
        </p:spPr>
      </p:pic>
      <p:pic>
        <p:nvPicPr>
          <p:cNvPr id="19" name="Picture 18">
            <a:extLst>
              <a:ext uri="{FF2B5EF4-FFF2-40B4-BE49-F238E27FC236}">
                <a16:creationId xmlns:a16="http://schemas.microsoft.com/office/drawing/2014/main" id="{F6D1F71D-D414-48E2-93D5-C622DF606DBC}"/>
              </a:ext>
            </a:extLst>
          </p:cNvPr>
          <p:cNvPicPr>
            <a:picLocks noChangeAspect="1"/>
          </p:cNvPicPr>
          <p:nvPr/>
        </p:nvPicPr>
        <p:blipFill>
          <a:blip r:embed="rId6"/>
          <a:stretch>
            <a:fillRect/>
          </a:stretch>
        </p:blipFill>
        <p:spPr>
          <a:xfrm>
            <a:off x="7772400" y="4187979"/>
            <a:ext cx="3276600" cy="688821"/>
          </a:xfrm>
          <a:prstGeom prst="rect">
            <a:avLst/>
          </a:prstGeom>
        </p:spPr>
      </p:pic>
      <p:pic>
        <p:nvPicPr>
          <p:cNvPr id="20" name="Picture 19">
            <a:extLst>
              <a:ext uri="{FF2B5EF4-FFF2-40B4-BE49-F238E27FC236}">
                <a16:creationId xmlns:a16="http://schemas.microsoft.com/office/drawing/2014/main" id="{4DF5FE40-EC2B-4B0B-9A87-CB619EAEDF1E}"/>
              </a:ext>
            </a:extLst>
          </p:cNvPr>
          <p:cNvPicPr>
            <a:picLocks noChangeAspect="1"/>
          </p:cNvPicPr>
          <p:nvPr/>
        </p:nvPicPr>
        <p:blipFill>
          <a:blip r:embed="rId6"/>
          <a:stretch>
            <a:fillRect/>
          </a:stretch>
        </p:blipFill>
        <p:spPr>
          <a:xfrm>
            <a:off x="8440571" y="5405280"/>
            <a:ext cx="2989427" cy="688821"/>
          </a:xfrm>
          <a:prstGeom prst="rect">
            <a:avLst/>
          </a:prstGeom>
        </p:spPr>
      </p:pic>
      <p:pic>
        <p:nvPicPr>
          <p:cNvPr id="21" name="Picture 20">
            <a:extLst>
              <a:ext uri="{FF2B5EF4-FFF2-40B4-BE49-F238E27FC236}">
                <a16:creationId xmlns:a16="http://schemas.microsoft.com/office/drawing/2014/main" id="{7861E396-8FE7-4F45-ACA6-88AECCB76344}"/>
              </a:ext>
            </a:extLst>
          </p:cNvPr>
          <p:cNvPicPr>
            <a:picLocks noChangeAspect="1"/>
          </p:cNvPicPr>
          <p:nvPr/>
        </p:nvPicPr>
        <p:blipFill>
          <a:blip r:embed="rId7"/>
          <a:stretch>
            <a:fillRect/>
          </a:stretch>
        </p:blipFill>
        <p:spPr>
          <a:xfrm>
            <a:off x="1361956" y="2719230"/>
            <a:ext cx="4419600" cy="1468749"/>
          </a:xfrm>
          <a:prstGeom prst="rect">
            <a:avLst/>
          </a:prstGeom>
        </p:spPr>
      </p:pic>
      <p:pic>
        <p:nvPicPr>
          <p:cNvPr id="22" name="Picture 21">
            <a:extLst>
              <a:ext uri="{FF2B5EF4-FFF2-40B4-BE49-F238E27FC236}">
                <a16:creationId xmlns:a16="http://schemas.microsoft.com/office/drawing/2014/main" id="{0FC9C706-19E7-4204-954F-E334B1699981}"/>
              </a:ext>
            </a:extLst>
          </p:cNvPr>
          <p:cNvPicPr>
            <a:picLocks noChangeAspect="1"/>
          </p:cNvPicPr>
          <p:nvPr/>
        </p:nvPicPr>
        <p:blipFill>
          <a:blip r:embed="rId8"/>
          <a:stretch>
            <a:fillRect/>
          </a:stretch>
        </p:blipFill>
        <p:spPr>
          <a:xfrm>
            <a:off x="8754903" y="2028698"/>
            <a:ext cx="2751297" cy="485902"/>
          </a:xfrm>
          <a:prstGeom prst="rect">
            <a:avLst/>
          </a:prstGeom>
        </p:spPr>
      </p:pic>
      <p:pic>
        <p:nvPicPr>
          <p:cNvPr id="23" name="Picture 22">
            <a:extLst>
              <a:ext uri="{FF2B5EF4-FFF2-40B4-BE49-F238E27FC236}">
                <a16:creationId xmlns:a16="http://schemas.microsoft.com/office/drawing/2014/main" id="{7A84621E-D145-40EF-8219-8A9882CDB82B}"/>
              </a:ext>
            </a:extLst>
          </p:cNvPr>
          <p:cNvPicPr>
            <a:picLocks noChangeAspect="1"/>
          </p:cNvPicPr>
          <p:nvPr/>
        </p:nvPicPr>
        <p:blipFill>
          <a:blip r:embed="rId9"/>
          <a:stretch>
            <a:fillRect/>
          </a:stretch>
        </p:blipFill>
        <p:spPr>
          <a:xfrm>
            <a:off x="8347382" y="2057400"/>
            <a:ext cx="415618" cy="415618"/>
          </a:xfrm>
          <a:prstGeom prst="ellipse">
            <a:avLst/>
          </a:prstGeom>
        </p:spPr>
      </p:pic>
      <p:pic>
        <p:nvPicPr>
          <p:cNvPr id="24" name="Picture 23">
            <a:extLst>
              <a:ext uri="{FF2B5EF4-FFF2-40B4-BE49-F238E27FC236}">
                <a16:creationId xmlns:a16="http://schemas.microsoft.com/office/drawing/2014/main" id="{5FB64621-2DF1-43AE-8423-A9BE1D22D814}"/>
              </a:ext>
            </a:extLst>
          </p:cNvPr>
          <p:cNvPicPr>
            <a:picLocks noChangeAspect="1"/>
          </p:cNvPicPr>
          <p:nvPr/>
        </p:nvPicPr>
        <p:blipFill>
          <a:blip r:embed="rId10"/>
          <a:stretch>
            <a:fillRect/>
          </a:stretch>
        </p:blipFill>
        <p:spPr>
          <a:xfrm>
            <a:off x="8382000" y="3073714"/>
            <a:ext cx="2598949" cy="507686"/>
          </a:xfrm>
          <a:prstGeom prst="rect">
            <a:avLst/>
          </a:prstGeom>
        </p:spPr>
      </p:pic>
      <p:pic>
        <p:nvPicPr>
          <p:cNvPr id="25" name="Picture 24">
            <a:extLst>
              <a:ext uri="{FF2B5EF4-FFF2-40B4-BE49-F238E27FC236}">
                <a16:creationId xmlns:a16="http://schemas.microsoft.com/office/drawing/2014/main" id="{4DF02B2C-B9B0-4AC7-A6F9-D7CCFCE5FF39}"/>
              </a:ext>
            </a:extLst>
          </p:cNvPr>
          <p:cNvPicPr>
            <a:picLocks noChangeAspect="1"/>
          </p:cNvPicPr>
          <p:nvPr/>
        </p:nvPicPr>
        <p:blipFill>
          <a:blip r:embed="rId11"/>
          <a:stretch>
            <a:fillRect/>
          </a:stretch>
        </p:blipFill>
        <p:spPr>
          <a:xfrm>
            <a:off x="7840288" y="3099335"/>
            <a:ext cx="465675" cy="465675"/>
          </a:xfrm>
          <a:prstGeom prst="ellipse">
            <a:avLst/>
          </a:prstGeom>
        </p:spPr>
      </p:pic>
      <p:pic>
        <p:nvPicPr>
          <p:cNvPr id="28" name="Picture 27">
            <a:extLst>
              <a:ext uri="{FF2B5EF4-FFF2-40B4-BE49-F238E27FC236}">
                <a16:creationId xmlns:a16="http://schemas.microsoft.com/office/drawing/2014/main" id="{F16F1B5A-291B-42CD-8381-0DBBA0822D81}"/>
              </a:ext>
            </a:extLst>
          </p:cNvPr>
          <p:cNvPicPr>
            <a:picLocks noChangeAspect="1"/>
          </p:cNvPicPr>
          <p:nvPr/>
        </p:nvPicPr>
        <p:blipFill>
          <a:blip r:embed="rId12"/>
          <a:stretch>
            <a:fillRect/>
          </a:stretch>
        </p:blipFill>
        <p:spPr>
          <a:xfrm>
            <a:off x="8305963" y="4294243"/>
            <a:ext cx="2945305" cy="491970"/>
          </a:xfrm>
          <a:prstGeom prst="rect">
            <a:avLst/>
          </a:prstGeom>
        </p:spPr>
      </p:pic>
      <p:pic>
        <p:nvPicPr>
          <p:cNvPr id="29" name="Picture 28">
            <a:extLst>
              <a:ext uri="{FF2B5EF4-FFF2-40B4-BE49-F238E27FC236}">
                <a16:creationId xmlns:a16="http://schemas.microsoft.com/office/drawing/2014/main" id="{76B1E0D1-1E6B-4D3D-A87E-AA574470033D}"/>
              </a:ext>
            </a:extLst>
          </p:cNvPr>
          <p:cNvPicPr>
            <a:picLocks noChangeAspect="1"/>
          </p:cNvPicPr>
          <p:nvPr/>
        </p:nvPicPr>
        <p:blipFill>
          <a:blip r:embed="rId13"/>
          <a:stretch>
            <a:fillRect/>
          </a:stretch>
        </p:blipFill>
        <p:spPr>
          <a:xfrm>
            <a:off x="7894091" y="4343400"/>
            <a:ext cx="411709" cy="411709"/>
          </a:xfrm>
          <a:prstGeom prst="ellipse">
            <a:avLst/>
          </a:prstGeom>
        </p:spPr>
      </p:pic>
      <p:pic>
        <p:nvPicPr>
          <p:cNvPr id="30" name="Picture 29">
            <a:extLst>
              <a:ext uri="{FF2B5EF4-FFF2-40B4-BE49-F238E27FC236}">
                <a16:creationId xmlns:a16="http://schemas.microsoft.com/office/drawing/2014/main" id="{CA99BF16-D279-4415-B52D-4B379F0FEC36}"/>
              </a:ext>
            </a:extLst>
          </p:cNvPr>
          <p:cNvPicPr>
            <a:picLocks noChangeAspect="1"/>
          </p:cNvPicPr>
          <p:nvPr/>
        </p:nvPicPr>
        <p:blipFill>
          <a:blip r:embed="rId14"/>
          <a:stretch>
            <a:fillRect/>
          </a:stretch>
        </p:blipFill>
        <p:spPr>
          <a:xfrm>
            <a:off x="9067800" y="5559130"/>
            <a:ext cx="2608428" cy="460670"/>
          </a:xfrm>
          <a:prstGeom prst="rect">
            <a:avLst/>
          </a:prstGeom>
        </p:spPr>
      </p:pic>
      <p:pic>
        <p:nvPicPr>
          <p:cNvPr id="31" name="Picture 30">
            <a:extLst>
              <a:ext uri="{FF2B5EF4-FFF2-40B4-BE49-F238E27FC236}">
                <a16:creationId xmlns:a16="http://schemas.microsoft.com/office/drawing/2014/main" id="{197293ED-75D1-455D-A551-C52AAF8A7B52}"/>
              </a:ext>
            </a:extLst>
          </p:cNvPr>
          <p:cNvPicPr>
            <a:picLocks noChangeAspect="1"/>
          </p:cNvPicPr>
          <p:nvPr/>
        </p:nvPicPr>
        <p:blipFill>
          <a:blip r:embed="rId15"/>
          <a:stretch>
            <a:fillRect/>
          </a:stretch>
        </p:blipFill>
        <p:spPr>
          <a:xfrm>
            <a:off x="8555191" y="5519355"/>
            <a:ext cx="460670" cy="460670"/>
          </a:xfrm>
          <a:prstGeom prst="ellipse">
            <a:avLst/>
          </a:prstGeom>
        </p:spPr>
      </p:pic>
    </p:spTree>
    <p:extLst>
      <p:ext uri="{BB962C8B-B14F-4D97-AF65-F5344CB8AC3E}">
        <p14:creationId xmlns:p14="http://schemas.microsoft.com/office/powerpoint/2010/main" val="2112202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98D66B-799A-4ACC-A348-D27025126743}"/>
              </a:ext>
            </a:extLst>
          </p:cNvPr>
          <p:cNvPicPr>
            <a:picLocks noChangeAspect="1"/>
          </p:cNvPicPr>
          <p:nvPr/>
        </p:nvPicPr>
        <p:blipFill>
          <a:blip r:embed="rId2"/>
          <a:stretch>
            <a:fillRect/>
          </a:stretch>
        </p:blipFill>
        <p:spPr>
          <a:xfrm>
            <a:off x="3931413" y="117742"/>
            <a:ext cx="4329173" cy="990600"/>
          </a:xfrm>
          <a:prstGeom prst="rect">
            <a:avLst/>
          </a:prstGeom>
        </p:spPr>
      </p:pic>
      <p:sp>
        <p:nvSpPr>
          <p:cNvPr id="2" name="Rectangle 1">
            <a:extLst>
              <a:ext uri="{FF2B5EF4-FFF2-40B4-BE49-F238E27FC236}">
                <a16:creationId xmlns:a16="http://schemas.microsoft.com/office/drawing/2014/main" id="{640E604D-D7B9-9DB8-BC68-B52750C85F09}"/>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IT21229084</a:t>
            </a:r>
            <a:r>
              <a:rPr lang="en-US" sz="1800">
                <a:solidFill>
                  <a:schemeClr val="tx1"/>
                </a:solidFill>
              </a:rPr>
              <a:t>   |   </a:t>
            </a:r>
            <a:r>
              <a:rPr lang="en-US" b="1">
                <a:solidFill>
                  <a:schemeClr val="tx1"/>
                </a:solidFill>
              </a:rPr>
              <a:t>Iroshan G.H.M   </a:t>
            </a:r>
            <a:r>
              <a:rPr lang="en-US" sz="1800">
                <a:solidFill>
                  <a:schemeClr val="tx1"/>
                </a:solidFill>
              </a:rPr>
              <a:t>|   </a:t>
            </a:r>
            <a:r>
              <a:rPr lang="en-US" sz="1800" b="1">
                <a:solidFill>
                  <a:schemeClr val="tx1"/>
                </a:solidFill>
              </a:rPr>
              <a:t>24-25J-132</a:t>
            </a:r>
          </a:p>
        </p:txBody>
      </p:sp>
      <p:sp>
        <p:nvSpPr>
          <p:cNvPr id="3" name="Title 4">
            <a:extLst>
              <a:ext uri="{FF2B5EF4-FFF2-40B4-BE49-F238E27FC236}">
                <a16:creationId xmlns:a16="http://schemas.microsoft.com/office/drawing/2014/main" id="{6738435E-8CF4-E09E-2840-39ABD8EF2A9D}"/>
              </a:ext>
            </a:extLst>
          </p:cNvPr>
          <p:cNvSpPr>
            <a:spLocks noGrp="1"/>
          </p:cNvSpPr>
          <p:nvPr>
            <p:ph type="title"/>
          </p:nvPr>
        </p:nvSpPr>
        <p:spPr>
          <a:xfrm>
            <a:off x="920745" y="1988875"/>
            <a:ext cx="10602383" cy="1135325"/>
          </a:xfrm>
        </p:spPr>
        <p:txBody>
          <a:bodyPr>
            <a:noAutofit/>
          </a:bodyPr>
          <a:lstStyle/>
          <a:p>
            <a:pPr marL="342900" indent="-342900" algn="l">
              <a:buFont typeface="Wingdings" panose="05000000000000000000" pitchFamily="2" charset="2"/>
              <a:buChar char="Ø"/>
            </a:pPr>
            <a:r>
              <a:rPr lang="en-US" sz="1800"/>
              <a:t>Innovative Solution The "Integrated Emergency Support System for Deaf Drivers" combines real-time location tracking, predefined emergency texts, and text-to-speech conversion for effective communication during emergencies.</a:t>
            </a:r>
            <a:br>
              <a:rPr lang="en-US" sz="1800"/>
            </a:br>
            <a:endParaRPr lang="en-US" sz="1800"/>
          </a:p>
        </p:txBody>
      </p:sp>
      <p:sp>
        <p:nvSpPr>
          <p:cNvPr id="4" name="Title 4">
            <a:extLst>
              <a:ext uri="{FF2B5EF4-FFF2-40B4-BE49-F238E27FC236}">
                <a16:creationId xmlns:a16="http://schemas.microsoft.com/office/drawing/2014/main" id="{CFB0534F-22CF-06FC-F66E-4D5CE9777826}"/>
              </a:ext>
            </a:extLst>
          </p:cNvPr>
          <p:cNvSpPr txBox="1">
            <a:spLocks/>
          </p:cNvSpPr>
          <p:nvPr/>
        </p:nvSpPr>
        <p:spPr>
          <a:xfrm>
            <a:off x="920745" y="2933503"/>
            <a:ext cx="10602383" cy="9909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marL="342900" indent="-342900" algn="l">
              <a:buFont typeface="Wingdings" panose="05000000000000000000" pitchFamily="2" charset="2"/>
              <a:buChar char="Ø"/>
            </a:pPr>
            <a:r>
              <a:rPr lang="en-US" sz="1800" kern="1200">
                <a:solidFill>
                  <a:srgbClr val="000000"/>
                </a:solidFill>
                <a:effectLst/>
                <a:latin typeface="Adobe Devanagari"/>
                <a:ea typeface="+mj-ea"/>
                <a:cs typeface="Adobe Devanagari"/>
              </a:rPr>
              <a:t>Automated Call Feature: The system automatically initiates calls to emergency services, converting text to speech to relay clear information about the driver's situation and location.</a:t>
            </a:r>
            <a:br>
              <a:rPr lang="en-US" sz="1800" kern="1200">
                <a:solidFill>
                  <a:srgbClr val="000000"/>
                </a:solidFill>
                <a:effectLst/>
                <a:latin typeface="Adobe Devanagari"/>
                <a:ea typeface="+mj-ea"/>
                <a:cs typeface="Adobe Devanagari"/>
              </a:rPr>
            </a:br>
            <a:endParaRPr lang="en-US" sz="1800"/>
          </a:p>
        </p:txBody>
      </p:sp>
      <p:sp>
        <p:nvSpPr>
          <p:cNvPr id="5" name="Title 4">
            <a:extLst>
              <a:ext uri="{FF2B5EF4-FFF2-40B4-BE49-F238E27FC236}">
                <a16:creationId xmlns:a16="http://schemas.microsoft.com/office/drawing/2014/main" id="{51A705BB-99B0-1893-E927-9948F2BA31A5}"/>
              </a:ext>
            </a:extLst>
          </p:cNvPr>
          <p:cNvSpPr txBox="1">
            <a:spLocks/>
          </p:cNvSpPr>
          <p:nvPr/>
        </p:nvSpPr>
        <p:spPr>
          <a:xfrm>
            <a:off x="920745" y="4204794"/>
            <a:ext cx="10602383" cy="610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marL="342900" indent="-342900" algn="l">
              <a:buFont typeface="Wingdings" panose="05000000000000000000" pitchFamily="2" charset="2"/>
              <a:buChar char="Ø"/>
            </a:pPr>
            <a:r>
              <a:rPr lang="en-US" sz="1800" kern="1200">
                <a:solidFill>
                  <a:srgbClr val="000000"/>
                </a:solidFill>
                <a:effectLst/>
                <a:latin typeface="Adobe Devanagari"/>
                <a:ea typeface="+mj-ea"/>
                <a:cs typeface="Adobe Devanagari"/>
              </a:rPr>
              <a:t>Enhanced Safety: Designed to be user-friendly, this system enhances safety by providing deaf drivers with a reliable method to alert and communicate with emergency responders.</a:t>
            </a:r>
            <a:br>
              <a:rPr lang="en-US" sz="1800"/>
            </a:br>
            <a:br>
              <a:rPr lang="en-US" sz="1800"/>
            </a:br>
            <a:endParaRPr lang="en-US" sz="1800"/>
          </a:p>
        </p:txBody>
      </p:sp>
    </p:spTree>
    <p:extLst>
      <p:ext uri="{BB962C8B-B14F-4D97-AF65-F5344CB8AC3E}">
        <p14:creationId xmlns:p14="http://schemas.microsoft.com/office/powerpoint/2010/main" val="2060790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DB82FB-051B-445D-BEC2-1A9819B2C4A9}"/>
              </a:ext>
            </a:extLst>
          </p:cNvPr>
          <p:cNvPicPr>
            <a:picLocks noChangeAspect="1"/>
          </p:cNvPicPr>
          <p:nvPr/>
        </p:nvPicPr>
        <p:blipFill>
          <a:blip r:embed="rId2"/>
          <a:stretch>
            <a:fillRect/>
          </a:stretch>
        </p:blipFill>
        <p:spPr>
          <a:xfrm>
            <a:off x="3426589" y="228600"/>
            <a:ext cx="5338821" cy="914400"/>
          </a:xfrm>
          <a:prstGeom prst="rect">
            <a:avLst/>
          </a:prstGeom>
        </p:spPr>
      </p:pic>
      <p:sp>
        <p:nvSpPr>
          <p:cNvPr id="2" name="Rectangle 1">
            <a:extLst>
              <a:ext uri="{FF2B5EF4-FFF2-40B4-BE49-F238E27FC236}">
                <a16:creationId xmlns:a16="http://schemas.microsoft.com/office/drawing/2014/main" id="{E0D5C4AC-C8AD-7333-C0EE-BCD8227955BE}"/>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IT21229084</a:t>
            </a:r>
            <a:r>
              <a:rPr lang="en-US" sz="1800">
                <a:solidFill>
                  <a:schemeClr val="tx1"/>
                </a:solidFill>
              </a:rPr>
              <a:t>   |   </a:t>
            </a:r>
            <a:r>
              <a:rPr lang="en-US" b="1">
                <a:solidFill>
                  <a:schemeClr val="tx1"/>
                </a:solidFill>
              </a:rPr>
              <a:t>Iroshan G.H.M   </a:t>
            </a:r>
            <a:r>
              <a:rPr lang="en-US" sz="1800">
                <a:solidFill>
                  <a:schemeClr val="tx1"/>
                </a:solidFill>
              </a:rPr>
              <a:t>|   </a:t>
            </a:r>
            <a:r>
              <a:rPr lang="en-US" sz="1800" b="1">
                <a:solidFill>
                  <a:schemeClr val="tx1"/>
                </a:solidFill>
              </a:rPr>
              <a:t>24-25J-132</a:t>
            </a:r>
          </a:p>
        </p:txBody>
      </p:sp>
      <p:sp>
        <p:nvSpPr>
          <p:cNvPr id="3" name="Title 4">
            <a:extLst>
              <a:ext uri="{FF2B5EF4-FFF2-40B4-BE49-F238E27FC236}">
                <a16:creationId xmlns:a16="http://schemas.microsoft.com/office/drawing/2014/main" id="{29C28B8A-6C10-C68E-25AF-76B23BFDD342}"/>
              </a:ext>
            </a:extLst>
          </p:cNvPr>
          <p:cNvSpPr txBox="1">
            <a:spLocks/>
          </p:cNvSpPr>
          <p:nvPr/>
        </p:nvSpPr>
        <p:spPr>
          <a:xfrm>
            <a:off x="605057" y="1548611"/>
            <a:ext cx="10602383" cy="610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marL="342900" indent="-342900" algn="l">
              <a:buFont typeface="Wingdings" panose="05000000000000000000" pitchFamily="2" charset="2"/>
              <a:buChar char="Ø"/>
            </a:pPr>
            <a:r>
              <a:rPr lang="en-US" sz="1600"/>
              <a:t>What are the key challenges faced by deaf drivers during emergencies and how does the proposed system address these challenges?</a:t>
            </a:r>
          </a:p>
        </p:txBody>
      </p:sp>
      <p:sp>
        <p:nvSpPr>
          <p:cNvPr id="4" name="Title 4">
            <a:extLst>
              <a:ext uri="{FF2B5EF4-FFF2-40B4-BE49-F238E27FC236}">
                <a16:creationId xmlns:a16="http://schemas.microsoft.com/office/drawing/2014/main" id="{17FA6EB2-3C4E-0B88-A0EA-C26D07707574}"/>
              </a:ext>
            </a:extLst>
          </p:cNvPr>
          <p:cNvSpPr txBox="1">
            <a:spLocks/>
          </p:cNvSpPr>
          <p:nvPr/>
        </p:nvSpPr>
        <p:spPr>
          <a:xfrm>
            <a:off x="585707" y="2407664"/>
            <a:ext cx="10602383" cy="610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marL="342900" indent="-342900" algn="l">
              <a:buFont typeface="Wingdings" panose="05000000000000000000" pitchFamily="2" charset="2"/>
              <a:buChar char="Ø"/>
            </a:pPr>
            <a:r>
              <a:rPr lang="en-US" sz="1600"/>
              <a:t>How does the integration of real-time location tracking improve the response times of emergency services when alerted by deaf drivers?</a:t>
            </a:r>
          </a:p>
        </p:txBody>
      </p:sp>
      <p:sp>
        <p:nvSpPr>
          <p:cNvPr id="5" name="Title 4">
            <a:extLst>
              <a:ext uri="{FF2B5EF4-FFF2-40B4-BE49-F238E27FC236}">
                <a16:creationId xmlns:a16="http://schemas.microsoft.com/office/drawing/2014/main" id="{30192930-5C3B-B450-9967-E3D1B9FA99F5}"/>
              </a:ext>
            </a:extLst>
          </p:cNvPr>
          <p:cNvSpPr txBox="1">
            <a:spLocks/>
          </p:cNvSpPr>
          <p:nvPr/>
        </p:nvSpPr>
        <p:spPr>
          <a:xfrm>
            <a:off x="585708" y="4207795"/>
            <a:ext cx="10602383" cy="610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marL="342900" indent="-342900" algn="l">
              <a:buFont typeface="Wingdings" panose="05000000000000000000" pitchFamily="2" charset="2"/>
              <a:buChar char="Ø"/>
            </a:pPr>
            <a:r>
              <a:rPr lang="en-US" sz="1600"/>
              <a:t>What is the user experience and satisfaction level of deaf drivers using the system, particularly in terms of interface usability and reliability during emergencies?</a:t>
            </a:r>
          </a:p>
        </p:txBody>
      </p:sp>
      <p:sp>
        <p:nvSpPr>
          <p:cNvPr id="6" name="Title 4">
            <a:extLst>
              <a:ext uri="{FF2B5EF4-FFF2-40B4-BE49-F238E27FC236}">
                <a16:creationId xmlns:a16="http://schemas.microsoft.com/office/drawing/2014/main" id="{FB41E57A-4450-DC0E-7ABA-7B79813DA3C2}"/>
              </a:ext>
            </a:extLst>
          </p:cNvPr>
          <p:cNvSpPr txBox="1">
            <a:spLocks/>
          </p:cNvSpPr>
          <p:nvPr/>
        </p:nvSpPr>
        <p:spPr>
          <a:xfrm>
            <a:off x="585706" y="3266717"/>
            <a:ext cx="10602383" cy="610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marL="342900" indent="-342900" algn="l">
              <a:buFont typeface="Wingdings" panose="05000000000000000000" pitchFamily="2" charset="2"/>
              <a:buChar char="Ø"/>
            </a:pPr>
            <a:r>
              <a:rPr lang="en-US" sz="1600"/>
              <a:t>How accurate and reliable is the text-to-speech conversion in conveying predefined emergency messages and location information to emergency responders?</a:t>
            </a:r>
          </a:p>
        </p:txBody>
      </p:sp>
      <p:sp>
        <p:nvSpPr>
          <p:cNvPr id="7" name="Title 4">
            <a:extLst>
              <a:ext uri="{FF2B5EF4-FFF2-40B4-BE49-F238E27FC236}">
                <a16:creationId xmlns:a16="http://schemas.microsoft.com/office/drawing/2014/main" id="{9E85C869-22CB-98CF-4218-7329D423F7FA}"/>
              </a:ext>
            </a:extLst>
          </p:cNvPr>
          <p:cNvSpPr txBox="1">
            <a:spLocks/>
          </p:cNvSpPr>
          <p:nvPr/>
        </p:nvSpPr>
        <p:spPr>
          <a:xfrm>
            <a:off x="585705" y="5148873"/>
            <a:ext cx="10602383" cy="610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marL="342900" indent="-342900" algn="l">
              <a:buFont typeface="Wingdings" panose="05000000000000000000" pitchFamily="2" charset="2"/>
              <a:buChar char="Ø"/>
            </a:pPr>
            <a:r>
              <a:rPr lang="en-US" sz="1600"/>
              <a:t>How does the inclusion of an automated call system with speech conversion affect the clarity and efficiency of communication during emergency calls?</a:t>
            </a:r>
          </a:p>
        </p:txBody>
      </p:sp>
    </p:spTree>
    <p:extLst>
      <p:ext uri="{BB962C8B-B14F-4D97-AF65-F5344CB8AC3E}">
        <p14:creationId xmlns:p14="http://schemas.microsoft.com/office/powerpoint/2010/main" val="3034291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2560D3-22DF-434C-9A84-9A835ACC2AEF}"/>
              </a:ext>
            </a:extLst>
          </p:cNvPr>
          <p:cNvPicPr>
            <a:picLocks noChangeAspect="1"/>
          </p:cNvPicPr>
          <p:nvPr/>
        </p:nvPicPr>
        <p:blipFill>
          <a:blip r:embed="rId2"/>
          <a:stretch>
            <a:fillRect/>
          </a:stretch>
        </p:blipFill>
        <p:spPr>
          <a:xfrm>
            <a:off x="3649741" y="152400"/>
            <a:ext cx="4892517" cy="856529"/>
          </a:xfrm>
          <a:prstGeom prst="rect">
            <a:avLst/>
          </a:prstGeom>
        </p:spPr>
      </p:pic>
      <p:sp>
        <p:nvSpPr>
          <p:cNvPr id="3" name="Rectangle 2">
            <a:extLst>
              <a:ext uri="{FF2B5EF4-FFF2-40B4-BE49-F238E27FC236}">
                <a16:creationId xmlns:a16="http://schemas.microsoft.com/office/drawing/2014/main" id="{5975A9A3-3909-08C9-1F89-5E406C1C5B52}"/>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IT21229084</a:t>
            </a:r>
            <a:r>
              <a:rPr lang="en-US" sz="1800">
                <a:solidFill>
                  <a:schemeClr val="tx1"/>
                </a:solidFill>
              </a:rPr>
              <a:t>   |   </a:t>
            </a:r>
            <a:r>
              <a:rPr lang="en-US" b="1">
                <a:solidFill>
                  <a:schemeClr val="tx1"/>
                </a:solidFill>
              </a:rPr>
              <a:t>Iroshan G.H.M   </a:t>
            </a:r>
            <a:r>
              <a:rPr lang="en-US" sz="1800">
                <a:solidFill>
                  <a:schemeClr val="tx1"/>
                </a:solidFill>
              </a:rPr>
              <a:t>|   </a:t>
            </a:r>
            <a:r>
              <a:rPr lang="en-US" sz="1800" b="1">
                <a:solidFill>
                  <a:schemeClr val="tx1"/>
                </a:solidFill>
              </a:rPr>
              <a:t>24-25J-132</a:t>
            </a:r>
          </a:p>
        </p:txBody>
      </p:sp>
      <p:sp>
        <p:nvSpPr>
          <p:cNvPr id="4" name="Title 4">
            <a:extLst>
              <a:ext uri="{FF2B5EF4-FFF2-40B4-BE49-F238E27FC236}">
                <a16:creationId xmlns:a16="http://schemas.microsoft.com/office/drawing/2014/main" id="{161268DC-F25D-9AD5-724A-75AEC4190FFA}"/>
              </a:ext>
            </a:extLst>
          </p:cNvPr>
          <p:cNvSpPr txBox="1">
            <a:spLocks/>
          </p:cNvSpPr>
          <p:nvPr/>
        </p:nvSpPr>
        <p:spPr>
          <a:xfrm>
            <a:off x="236907" y="696509"/>
            <a:ext cx="8868993" cy="23438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algn="l"/>
            <a:r>
              <a:rPr lang="en-US" sz="1600" b="1"/>
              <a:t>Deaf drivers struggle to communicate effectively with emergency services during critical situations, which can delay help and increase safety risks. Existing solutions are often slow or inadequate, failing to provide a quick and clear way for deaf drivers to get timely assistance.</a:t>
            </a:r>
          </a:p>
        </p:txBody>
      </p:sp>
      <p:pic>
        <p:nvPicPr>
          <p:cNvPr id="5" name="Picture 4" descr="A person and person standing next to a clipboard&#10;&#10;Description automatically generated">
            <a:extLst>
              <a:ext uri="{FF2B5EF4-FFF2-40B4-BE49-F238E27FC236}">
                <a16:creationId xmlns:a16="http://schemas.microsoft.com/office/drawing/2014/main" id="{06025645-9B39-769B-42B2-04DC10BAC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7099" y="2270760"/>
            <a:ext cx="3373194" cy="4006332"/>
          </a:xfrm>
          <a:prstGeom prst="rect">
            <a:avLst/>
          </a:prstGeom>
        </p:spPr>
      </p:pic>
    </p:spTree>
    <p:extLst>
      <p:ext uri="{BB962C8B-B14F-4D97-AF65-F5344CB8AC3E}">
        <p14:creationId xmlns:p14="http://schemas.microsoft.com/office/powerpoint/2010/main" val="214660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F9B017-863E-4555-84AB-32E44B056DCB}"/>
              </a:ext>
            </a:extLst>
          </p:cNvPr>
          <p:cNvPicPr>
            <a:picLocks noChangeAspect="1"/>
          </p:cNvPicPr>
          <p:nvPr/>
        </p:nvPicPr>
        <p:blipFill>
          <a:blip r:embed="rId2"/>
          <a:stretch>
            <a:fillRect/>
          </a:stretch>
        </p:blipFill>
        <p:spPr>
          <a:xfrm>
            <a:off x="4212189" y="16844"/>
            <a:ext cx="3767622" cy="1071619"/>
          </a:xfrm>
          <a:prstGeom prst="rect">
            <a:avLst/>
          </a:prstGeom>
        </p:spPr>
      </p:pic>
      <p:sp>
        <p:nvSpPr>
          <p:cNvPr id="2" name="Rectangle 1">
            <a:extLst>
              <a:ext uri="{FF2B5EF4-FFF2-40B4-BE49-F238E27FC236}">
                <a16:creationId xmlns:a16="http://schemas.microsoft.com/office/drawing/2014/main" id="{76F8B97D-5CED-F65A-9042-228171AE94D7}"/>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IT21229084</a:t>
            </a:r>
            <a:r>
              <a:rPr lang="en-US" sz="1800">
                <a:solidFill>
                  <a:schemeClr val="tx1"/>
                </a:solidFill>
              </a:rPr>
              <a:t>   |   </a:t>
            </a:r>
            <a:r>
              <a:rPr lang="en-US" b="1">
                <a:solidFill>
                  <a:schemeClr val="tx1"/>
                </a:solidFill>
              </a:rPr>
              <a:t>Iroshan G.H.M   </a:t>
            </a:r>
            <a:r>
              <a:rPr lang="en-US" sz="1800">
                <a:solidFill>
                  <a:schemeClr val="tx1"/>
                </a:solidFill>
              </a:rPr>
              <a:t>|   </a:t>
            </a:r>
            <a:r>
              <a:rPr lang="en-US" sz="1800" b="1">
                <a:solidFill>
                  <a:schemeClr val="tx1"/>
                </a:solidFill>
              </a:rPr>
              <a:t>24-25J-132</a:t>
            </a:r>
          </a:p>
        </p:txBody>
      </p:sp>
      <p:sp>
        <p:nvSpPr>
          <p:cNvPr id="3" name="Title 4">
            <a:extLst>
              <a:ext uri="{FF2B5EF4-FFF2-40B4-BE49-F238E27FC236}">
                <a16:creationId xmlns:a16="http://schemas.microsoft.com/office/drawing/2014/main" id="{1D1CFD71-0566-5282-A33C-198875F85F1E}"/>
              </a:ext>
            </a:extLst>
          </p:cNvPr>
          <p:cNvSpPr txBox="1">
            <a:spLocks/>
          </p:cNvSpPr>
          <p:nvPr/>
        </p:nvSpPr>
        <p:spPr>
          <a:xfrm>
            <a:off x="509501" y="1533359"/>
            <a:ext cx="9091698" cy="610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algn="l"/>
            <a:r>
              <a:rPr lang="en-US" sz="1600" dirty="0"/>
              <a:t>1. Develop and evaluate a system that integrates real-time location tracking with predefined emergency    messages to enhance communication between deaf drivers and emergency services.</a:t>
            </a:r>
          </a:p>
        </p:txBody>
      </p:sp>
      <p:sp>
        <p:nvSpPr>
          <p:cNvPr id="4" name="Title 4">
            <a:extLst>
              <a:ext uri="{FF2B5EF4-FFF2-40B4-BE49-F238E27FC236}">
                <a16:creationId xmlns:a16="http://schemas.microsoft.com/office/drawing/2014/main" id="{13268A73-EC8F-D243-46C0-E1BE3D3E42B8}"/>
              </a:ext>
            </a:extLst>
          </p:cNvPr>
          <p:cNvSpPr txBox="1">
            <a:spLocks/>
          </p:cNvSpPr>
          <p:nvPr/>
        </p:nvSpPr>
        <p:spPr>
          <a:xfrm>
            <a:off x="509501" y="2375792"/>
            <a:ext cx="8504959" cy="610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algn="l"/>
            <a:r>
              <a:rPr lang="en-US" sz="1600"/>
              <a:t>2. Assess the effectiveness of text-to-speech technology in converting predefined messages into clear speech during emergency calls.</a:t>
            </a:r>
          </a:p>
        </p:txBody>
      </p:sp>
      <p:sp>
        <p:nvSpPr>
          <p:cNvPr id="5" name="Title 4">
            <a:extLst>
              <a:ext uri="{FF2B5EF4-FFF2-40B4-BE49-F238E27FC236}">
                <a16:creationId xmlns:a16="http://schemas.microsoft.com/office/drawing/2014/main" id="{B83B0C51-F7EA-64FD-D91F-0B47A90554A0}"/>
              </a:ext>
            </a:extLst>
          </p:cNvPr>
          <p:cNvSpPr txBox="1">
            <a:spLocks/>
          </p:cNvSpPr>
          <p:nvPr/>
        </p:nvSpPr>
        <p:spPr>
          <a:xfrm>
            <a:off x="509500" y="4157860"/>
            <a:ext cx="8238259" cy="610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algn="l"/>
            <a:r>
              <a:rPr lang="en-US" sz="1600"/>
              <a:t>4. Measure the impact of the system on the speed and accuracy of emergency responses for deaf drivers.</a:t>
            </a:r>
          </a:p>
        </p:txBody>
      </p:sp>
      <p:sp>
        <p:nvSpPr>
          <p:cNvPr id="7" name="Title 4">
            <a:extLst>
              <a:ext uri="{FF2B5EF4-FFF2-40B4-BE49-F238E27FC236}">
                <a16:creationId xmlns:a16="http://schemas.microsoft.com/office/drawing/2014/main" id="{B689D082-D211-22D6-3A6F-D82CB9BA0673}"/>
              </a:ext>
            </a:extLst>
          </p:cNvPr>
          <p:cNvSpPr txBox="1">
            <a:spLocks/>
          </p:cNvSpPr>
          <p:nvPr/>
        </p:nvSpPr>
        <p:spPr>
          <a:xfrm>
            <a:off x="509500" y="3266826"/>
            <a:ext cx="8238259" cy="610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algn="l"/>
            <a:r>
              <a:rPr lang="en-US" sz="1600"/>
              <a:t>3. Design and test a user-friendly interface for the mobile application to ensure it meets the   needs of deaf drivers during emergencies</a:t>
            </a:r>
          </a:p>
        </p:txBody>
      </p:sp>
      <p:sp>
        <p:nvSpPr>
          <p:cNvPr id="8" name="Title 4">
            <a:extLst>
              <a:ext uri="{FF2B5EF4-FFF2-40B4-BE49-F238E27FC236}">
                <a16:creationId xmlns:a16="http://schemas.microsoft.com/office/drawing/2014/main" id="{0F28B590-6089-560E-2A7B-ACA307DBC3DB}"/>
              </a:ext>
            </a:extLst>
          </p:cNvPr>
          <p:cNvSpPr txBox="1">
            <a:spLocks/>
          </p:cNvSpPr>
          <p:nvPr/>
        </p:nvSpPr>
        <p:spPr>
          <a:xfrm>
            <a:off x="509500" y="5000293"/>
            <a:ext cx="8162059" cy="610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a:lstStyle>
          <a:p>
            <a:pPr algn="l"/>
            <a:r>
              <a:rPr lang="en-US" sz="1600"/>
              <a:t>5. Identify and address privacy and security concerns related to real-time location tracking within the application.</a:t>
            </a:r>
          </a:p>
        </p:txBody>
      </p:sp>
      <p:pic>
        <p:nvPicPr>
          <p:cNvPr id="10" name="Picture 9" descr="A person pointing at a computer screen&#10;&#10;Description automatically generated">
            <a:extLst>
              <a:ext uri="{FF2B5EF4-FFF2-40B4-BE49-F238E27FC236}">
                <a16:creationId xmlns:a16="http://schemas.microsoft.com/office/drawing/2014/main" id="{B48FB871-05CC-AA2E-9285-D5EE06B30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7760" y="3103751"/>
            <a:ext cx="3444240" cy="3525429"/>
          </a:xfrm>
          <a:prstGeom prst="rect">
            <a:avLst/>
          </a:prstGeom>
        </p:spPr>
      </p:pic>
    </p:spTree>
    <p:extLst>
      <p:ext uri="{BB962C8B-B14F-4D97-AF65-F5344CB8AC3E}">
        <p14:creationId xmlns:p14="http://schemas.microsoft.com/office/powerpoint/2010/main" val="2784790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37C11-D68A-458D-822C-8A7394BA558F}"/>
              </a:ext>
            </a:extLst>
          </p:cNvPr>
          <p:cNvPicPr>
            <a:picLocks noChangeAspect="1"/>
          </p:cNvPicPr>
          <p:nvPr/>
        </p:nvPicPr>
        <p:blipFill>
          <a:blip r:embed="rId2"/>
          <a:stretch>
            <a:fillRect/>
          </a:stretch>
        </p:blipFill>
        <p:spPr>
          <a:xfrm>
            <a:off x="2171700" y="59278"/>
            <a:ext cx="7848600" cy="895687"/>
          </a:xfrm>
          <a:prstGeom prst="rect">
            <a:avLst/>
          </a:prstGeom>
        </p:spPr>
      </p:pic>
      <p:sp>
        <p:nvSpPr>
          <p:cNvPr id="2" name="Rectangle 1">
            <a:extLst>
              <a:ext uri="{FF2B5EF4-FFF2-40B4-BE49-F238E27FC236}">
                <a16:creationId xmlns:a16="http://schemas.microsoft.com/office/drawing/2014/main" id="{D95CC42E-7BF5-E988-CF15-CD409F787FCA}"/>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IT21229084</a:t>
            </a:r>
            <a:r>
              <a:rPr lang="en-US" sz="1800">
                <a:solidFill>
                  <a:schemeClr val="tx1"/>
                </a:solidFill>
              </a:rPr>
              <a:t>   |   </a:t>
            </a:r>
            <a:r>
              <a:rPr lang="en-US" b="1">
                <a:solidFill>
                  <a:schemeClr val="tx1"/>
                </a:solidFill>
              </a:rPr>
              <a:t>Iroshan G.H.M   </a:t>
            </a:r>
            <a:r>
              <a:rPr lang="en-US" sz="1800">
                <a:solidFill>
                  <a:schemeClr val="tx1"/>
                </a:solidFill>
              </a:rPr>
              <a:t>|   </a:t>
            </a:r>
            <a:r>
              <a:rPr lang="en-US" sz="1800" b="1">
                <a:solidFill>
                  <a:schemeClr val="tx1"/>
                </a:solidFill>
              </a:rPr>
              <a:t>24-25J-132</a:t>
            </a:r>
          </a:p>
        </p:txBody>
      </p:sp>
      <p:pic>
        <p:nvPicPr>
          <p:cNvPr id="7" name="Picture 6" descr="A diagram of emergency support system&#10;&#10;Description automatically generated">
            <a:extLst>
              <a:ext uri="{FF2B5EF4-FFF2-40B4-BE49-F238E27FC236}">
                <a16:creationId xmlns:a16="http://schemas.microsoft.com/office/drawing/2014/main" id="{82A854FC-92BD-5122-A174-F2B1D87FE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91" y="659757"/>
            <a:ext cx="8102637" cy="5833118"/>
          </a:xfrm>
          <a:prstGeom prst="rect">
            <a:avLst/>
          </a:prstGeom>
        </p:spPr>
      </p:pic>
    </p:spTree>
    <p:extLst>
      <p:ext uri="{BB962C8B-B14F-4D97-AF65-F5344CB8AC3E}">
        <p14:creationId xmlns:p14="http://schemas.microsoft.com/office/powerpoint/2010/main" val="593704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B5D2D-A3C2-406D-BC23-A08A2D69476A}"/>
              </a:ext>
            </a:extLst>
          </p:cNvPr>
          <p:cNvPicPr>
            <a:picLocks noChangeAspect="1"/>
          </p:cNvPicPr>
          <p:nvPr/>
        </p:nvPicPr>
        <p:blipFill>
          <a:blip r:embed="rId2"/>
          <a:stretch>
            <a:fillRect/>
          </a:stretch>
        </p:blipFill>
        <p:spPr>
          <a:xfrm>
            <a:off x="4183204" y="304800"/>
            <a:ext cx="3825592" cy="908938"/>
          </a:xfrm>
          <a:prstGeom prst="rect">
            <a:avLst/>
          </a:prstGeom>
        </p:spPr>
      </p:pic>
      <p:sp>
        <p:nvSpPr>
          <p:cNvPr id="2" name="Rectangle 1">
            <a:extLst>
              <a:ext uri="{FF2B5EF4-FFF2-40B4-BE49-F238E27FC236}">
                <a16:creationId xmlns:a16="http://schemas.microsoft.com/office/drawing/2014/main" id="{5C98981C-D953-9D52-B307-1974F43D11BA}"/>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IT21229084</a:t>
            </a:r>
            <a:r>
              <a:rPr lang="en-US" sz="1800">
                <a:solidFill>
                  <a:schemeClr val="tx1"/>
                </a:solidFill>
              </a:rPr>
              <a:t>   |   </a:t>
            </a:r>
            <a:r>
              <a:rPr lang="en-US" b="1">
                <a:solidFill>
                  <a:schemeClr val="tx1"/>
                </a:solidFill>
              </a:rPr>
              <a:t>Iroshan G.H.M   </a:t>
            </a:r>
            <a:r>
              <a:rPr lang="en-US" sz="1800">
                <a:solidFill>
                  <a:schemeClr val="tx1"/>
                </a:solidFill>
              </a:rPr>
              <a:t>|   </a:t>
            </a:r>
            <a:r>
              <a:rPr lang="en-US" sz="1800" b="1">
                <a:solidFill>
                  <a:schemeClr val="tx1"/>
                </a:solidFill>
              </a:rPr>
              <a:t>24-25J-132</a:t>
            </a:r>
          </a:p>
        </p:txBody>
      </p:sp>
      <p:sp>
        <p:nvSpPr>
          <p:cNvPr id="3" name="TextBox 2">
            <a:extLst>
              <a:ext uri="{FF2B5EF4-FFF2-40B4-BE49-F238E27FC236}">
                <a16:creationId xmlns:a16="http://schemas.microsoft.com/office/drawing/2014/main" id="{37CBCD6C-4653-976E-E7CA-FF5E37031B47}"/>
              </a:ext>
            </a:extLst>
          </p:cNvPr>
          <p:cNvSpPr txBox="1"/>
          <p:nvPr/>
        </p:nvSpPr>
        <p:spPr>
          <a:xfrm>
            <a:off x="1876096" y="1048200"/>
            <a:ext cx="9522372" cy="6093976"/>
          </a:xfrm>
          <a:prstGeom prst="rect">
            <a:avLst/>
          </a:prstGeom>
          <a:noFill/>
        </p:spPr>
        <p:txBody>
          <a:bodyPr wrap="square" rtlCol="0">
            <a:spAutoFit/>
          </a:bodyPr>
          <a:lstStyle/>
          <a:p>
            <a:r>
              <a:rPr lang="en-US" b="1"/>
              <a:t>1. </a:t>
            </a:r>
            <a:r>
              <a:rPr lang="en-US" sz="1600" b="1"/>
              <a:t>Predefined Message Library</a:t>
            </a:r>
            <a:endParaRPr lang="en-US" sz="1600"/>
          </a:p>
          <a:p>
            <a:r>
              <a:rPr lang="en-US" sz="1600" b="1"/>
              <a:t>      Technique</a:t>
            </a:r>
            <a:r>
              <a:rPr lang="en-US" sz="1600"/>
              <a:t>: Create a comprehensive set of predefined emergency messages.</a:t>
            </a:r>
          </a:p>
          <a:p>
            <a:r>
              <a:rPr lang="en-US" sz="1600" b="1"/>
              <a:t>      Purpose</a:t>
            </a:r>
            <a:r>
              <a:rPr lang="en-US" sz="1600"/>
              <a:t>: Allows quick selection of relevant messages during emergencies.</a:t>
            </a:r>
          </a:p>
          <a:p>
            <a:endParaRPr lang="en-US" sz="1600"/>
          </a:p>
          <a:p>
            <a:r>
              <a:rPr lang="en-US" sz="1600"/>
              <a:t>2.</a:t>
            </a:r>
            <a:r>
              <a:rPr lang="en-US" sz="1600" b="1"/>
              <a:t> User Interface Design</a:t>
            </a:r>
            <a:endParaRPr lang="en-US" sz="1600"/>
          </a:p>
          <a:p>
            <a:r>
              <a:rPr lang="en-US" sz="1600" b="1"/>
              <a:t>     Technique</a:t>
            </a:r>
            <a:r>
              <a:rPr lang="en-US" sz="1600"/>
              <a:t>: Implement user-centered design principles.</a:t>
            </a:r>
          </a:p>
          <a:p>
            <a:r>
              <a:rPr lang="en-US" sz="1600" b="1"/>
              <a:t>      Purpose</a:t>
            </a:r>
            <a:r>
              <a:rPr lang="en-US" sz="1600"/>
              <a:t>: Ensure the interface is intuitive and accessible for deaf drivers.</a:t>
            </a:r>
          </a:p>
          <a:p>
            <a:endParaRPr lang="en-US" sz="1600"/>
          </a:p>
          <a:p>
            <a:r>
              <a:rPr lang="en-US" sz="1600"/>
              <a:t>3. </a:t>
            </a:r>
            <a:r>
              <a:rPr lang="en-US" sz="1600" b="1"/>
              <a:t>Location Tracking</a:t>
            </a:r>
            <a:endParaRPr lang="en-US" sz="1600"/>
          </a:p>
          <a:p>
            <a:r>
              <a:rPr lang="en-US" sz="1600" b="1"/>
              <a:t>    Technique</a:t>
            </a:r>
            <a:r>
              <a:rPr lang="en-US" sz="1600"/>
              <a:t>: Use the Google Play Services Location API for continuous tracking.</a:t>
            </a:r>
          </a:p>
          <a:p>
            <a:r>
              <a:rPr lang="en-US" sz="1600" b="1"/>
              <a:t>     Purpose</a:t>
            </a:r>
            <a:r>
              <a:rPr lang="en-US" sz="1600"/>
              <a:t>: Provide real-time location updates during emergencies.</a:t>
            </a:r>
          </a:p>
          <a:p>
            <a:endParaRPr lang="en-US" sz="1600"/>
          </a:p>
          <a:p>
            <a:r>
              <a:rPr lang="en-US" sz="1600"/>
              <a:t>4. </a:t>
            </a:r>
            <a:r>
              <a:rPr lang="en-US" sz="1600" b="1"/>
              <a:t>Text-to-Speech Conversion</a:t>
            </a:r>
            <a:endParaRPr lang="en-US" sz="1600"/>
          </a:p>
          <a:p>
            <a:r>
              <a:rPr lang="en-US" sz="1600" b="1"/>
              <a:t>    Technique</a:t>
            </a:r>
            <a:r>
              <a:rPr lang="en-US" sz="1600"/>
              <a:t>: Integrate Google Text-to-Speech API.</a:t>
            </a:r>
          </a:p>
          <a:p>
            <a:r>
              <a:rPr lang="en-US" sz="1600" b="1"/>
              <a:t>     Purpose</a:t>
            </a:r>
            <a:r>
              <a:rPr lang="en-US" sz="1600"/>
              <a:t>: Convert predefined texts into clear speech for emergency calls.</a:t>
            </a:r>
          </a:p>
          <a:p>
            <a:endParaRPr lang="en-US" sz="1600"/>
          </a:p>
          <a:p>
            <a:r>
              <a:rPr lang="en-US" sz="1600"/>
              <a:t>5. </a:t>
            </a:r>
            <a:r>
              <a:rPr lang="en-US" sz="1600" b="1"/>
              <a:t>Automated Call System</a:t>
            </a:r>
            <a:endParaRPr lang="en-US" sz="1600"/>
          </a:p>
          <a:p>
            <a:r>
              <a:rPr lang="en-US" sz="1600" b="1"/>
              <a:t>    Technique</a:t>
            </a:r>
            <a:r>
              <a:rPr lang="en-US" sz="1600"/>
              <a:t>: Develop a system to automatically initiate calls to emergency services.</a:t>
            </a:r>
          </a:p>
          <a:p>
            <a:r>
              <a:rPr lang="en-US" sz="1600" b="1"/>
              <a:t>     Purpose</a:t>
            </a:r>
            <a:r>
              <a:rPr lang="en-US" sz="1600"/>
              <a:t>: Streamline the process of contacting emergency responders.</a:t>
            </a:r>
          </a:p>
          <a:p>
            <a:endParaRPr lang="en-US" sz="1600"/>
          </a:p>
          <a:p>
            <a:endParaRPr lang="en-US" sz="1600"/>
          </a:p>
          <a:p>
            <a:endParaRPr lang="en-US" sz="1600"/>
          </a:p>
          <a:p>
            <a:endParaRPr lang="en-US"/>
          </a:p>
          <a:p>
            <a:endParaRPr lang="en-GB"/>
          </a:p>
        </p:txBody>
      </p:sp>
    </p:spTree>
    <p:extLst>
      <p:ext uri="{BB962C8B-B14F-4D97-AF65-F5344CB8AC3E}">
        <p14:creationId xmlns:p14="http://schemas.microsoft.com/office/powerpoint/2010/main" val="115650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A728F-93E1-470E-B395-201245EDC8C7}"/>
              </a:ext>
            </a:extLst>
          </p:cNvPr>
          <p:cNvPicPr>
            <a:picLocks noChangeAspect="1"/>
          </p:cNvPicPr>
          <p:nvPr/>
        </p:nvPicPr>
        <p:blipFill>
          <a:blip r:embed="rId2"/>
          <a:stretch>
            <a:fillRect/>
          </a:stretch>
        </p:blipFill>
        <p:spPr>
          <a:xfrm>
            <a:off x="2286000" y="152400"/>
            <a:ext cx="7620000" cy="1350900"/>
          </a:xfrm>
          <a:prstGeom prst="rect">
            <a:avLst/>
          </a:prstGeom>
        </p:spPr>
      </p:pic>
      <p:sp>
        <p:nvSpPr>
          <p:cNvPr id="3" name="Rectangle 2">
            <a:extLst>
              <a:ext uri="{FF2B5EF4-FFF2-40B4-BE49-F238E27FC236}">
                <a16:creationId xmlns:a16="http://schemas.microsoft.com/office/drawing/2014/main" id="{9E672FBC-BBDF-3465-7D18-B68A1B40BB46}"/>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IT21229084</a:t>
            </a:r>
            <a:r>
              <a:rPr lang="en-US" sz="1800">
                <a:solidFill>
                  <a:schemeClr val="tx1"/>
                </a:solidFill>
              </a:rPr>
              <a:t>   |   </a:t>
            </a:r>
            <a:r>
              <a:rPr lang="en-US" b="1">
                <a:solidFill>
                  <a:schemeClr val="tx1"/>
                </a:solidFill>
              </a:rPr>
              <a:t>Iroshan G.H.M   </a:t>
            </a:r>
            <a:r>
              <a:rPr lang="en-US" sz="1800">
                <a:solidFill>
                  <a:schemeClr val="tx1"/>
                </a:solidFill>
              </a:rPr>
              <a:t>|   </a:t>
            </a:r>
            <a:r>
              <a:rPr lang="en-US" sz="1800" b="1">
                <a:solidFill>
                  <a:schemeClr val="tx1"/>
                </a:solidFill>
              </a:rPr>
              <a:t>24-25J-132</a:t>
            </a:r>
          </a:p>
        </p:txBody>
      </p:sp>
      <p:pic>
        <p:nvPicPr>
          <p:cNvPr id="6" name="Picture 5">
            <a:extLst>
              <a:ext uri="{FF2B5EF4-FFF2-40B4-BE49-F238E27FC236}">
                <a16:creationId xmlns:a16="http://schemas.microsoft.com/office/drawing/2014/main" id="{7456053A-5BC4-FAD4-46F3-51304E741354}"/>
              </a:ext>
            </a:extLst>
          </p:cNvPr>
          <p:cNvPicPr>
            <a:picLocks noChangeAspect="1"/>
          </p:cNvPicPr>
          <p:nvPr/>
        </p:nvPicPr>
        <p:blipFill>
          <a:blip r:embed="rId3"/>
          <a:stretch>
            <a:fillRect/>
          </a:stretch>
        </p:blipFill>
        <p:spPr>
          <a:xfrm>
            <a:off x="1257300" y="1503300"/>
            <a:ext cx="2057400" cy="673021"/>
          </a:xfrm>
          <a:prstGeom prst="rect">
            <a:avLst/>
          </a:prstGeom>
        </p:spPr>
      </p:pic>
      <p:pic>
        <p:nvPicPr>
          <p:cNvPr id="8" name="Picture 7">
            <a:extLst>
              <a:ext uri="{FF2B5EF4-FFF2-40B4-BE49-F238E27FC236}">
                <a16:creationId xmlns:a16="http://schemas.microsoft.com/office/drawing/2014/main" id="{85F863E5-7011-C960-4CE2-E86DBA39DB97}"/>
              </a:ext>
            </a:extLst>
          </p:cNvPr>
          <p:cNvPicPr>
            <a:picLocks noChangeAspect="1"/>
          </p:cNvPicPr>
          <p:nvPr/>
        </p:nvPicPr>
        <p:blipFill>
          <a:blip r:embed="rId4"/>
          <a:stretch>
            <a:fillRect/>
          </a:stretch>
        </p:blipFill>
        <p:spPr>
          <a:xfrm>
            <a:off x="7368444" y="1474607"/>
            <a:ext cx="3017716" cy="644323"/>
          </a:xfrm>
          <a:prstGeom prst="rect">
            <a:avLst/>
          </a:prstGeom>
        </p:spPr>
      </p:pic>
      <p:sp>
        <p:nvSpPr>
          <p:cNvPr id="11" name="TextBox 10">
            <a:extLst>
              <a:ext uri="{FF2B5EF4-FFF2-40B4-BE49-F238E27FC236}">
                <a16:creationId xmlns:a16="http://schemas.microsoft.com/office/drawing/2014/main" id="{25DFEA04-0897-3D5A-2CFA-91FB09D19F4D}"/>
              </a:ext>
            </a:extLst>
          </p:cNvPr>
          <p:cNvSpPr txBox="1"/>
          <p:nvPr/>
        </p:nvSpPr>
        <p:spPr>
          <a:xfrm>
            <a:off x="978330" y="1973672"/>
            <a:ext cx="4672740" cy="2462213"/>
          </a:xfrm>
          <a:prstGeom prst="rect">
            <a:avLst/>
          </a:prstGeom>
          <a:noFill/>
        </p:spPr>
        <p:txBody>
          <a:bodyPr wrap="square" rtlCol="0">
            <a:spAutoFit/>
          </a:bodyPr>
          <a:lstStyle/>
          <a:p>
            <a:pPr marL="285750" indent="-285750">
              <a:buFont typeface="Arial" panose="020B0604020202020204" pitchFamily="34" charset="0"/>
              <a:buChar char="•"/>
            </a:pPr>
            <a:r>
              <a:rPr lang="en-US" sz="1400"/>
              <a:t>Manage emergency contacts including ambulance services, police, and insurance companies.</a:t>
            </a:r>
          </a:p>
          <a:p>
            <a:pPr marL="285750" indent="-285750">
              <a:buFont typeface="Arial" panose="020B0604020202020204" pitchFamily="34" charset="0"/>
              <a:buChar char="•"/>
            </a:pPr>
            <a:r>
              <a:rPr lang="en-US" sz="1400"/>
              <a:t>Provide a user-friendly interface for selecting and managing predefined emergency messages.</a:t>
            </a:r>
          </a:p>
          <a:p>
            <a:pPr marL="285750" indent="-285750">
              <a:buFont typeface="Arial" panose="020B0604020202020204" pitchFamily="34" charset="0"/>
              <a:buChar char="•"/>
            </a:pPr>
            <a:r>
              <a:rPr lang="en-US" sz="1400"/>
              <a:t>Offer a library of messages for various emergencies.</a:t>
            </a:r>
          </a:p>
          <a:p>
            <a:pPr marL="285750" indent="-285750">
              <a:buFont typeface="Arial" panose="020B0604020202020204" pitchFamily="34" charset="0"/>
              <a:buChar char="•"/>
            </a:pPr>
            <a:r>
              <a:rPr lang="en-US" sz="1400"/>
              <a:t>Integrate with Google Play Services Location API for real-time location updates.</a:t>
            </a:r>
          </a:p>
          <a:p>
            <a:pPr marL="285750" indent="-285750">
              <a:buFont typeface="Arial" panose="020B0604020202020204" pitchFamily="34" charset="0"/>
              <a:buChar char="•"/>
            </a:pPr>
            <a:r>
              <a:rPr lang="en-US" sz="1400"/>
              <a:t>converting messages and location data into clear, understandable speech.</a:t>
            </a:r>
          </a:p>
          <a:p>
            <a:pPr marL="285750" indent="-285750">
              <a:buFont typeface="Arial" panose="020B0604020202020204" pitchFamily="34" charset="0"/>
              <a:buChar char="•"/>
            </a:pPr>
            <a:r>
              <a:rPr lang="en-US" sz="1400"/>
              <a:t>Automatically call selected emergency contacts and play the speech message, including location.</a:t>
            </a:r>
            <a:endParaRPr lang="en-GB" sz="1400"/>
          </a:p>
        </p:txBody>
      </p:sp>
      <p:sp>
        <p:nvSpPr>
          <p:cNvPr id="12" name="TextBox 11">
            <a:extLst>
              <a:ext uri="{FF2B5EF4-FFF2-40B4-BE49-F238E27FC236}">
                <a16:creationId xmlns:a16="http://schemas.microsoft.com/office/drawing/2014/main" id="{EC141708-9691-59A2-F063-243E59B9185A}"/>
              </a:ext>
            </a:extLst>
          </p:cNvPr>
          <p:cNvSpPr txBox="1"/>
          <p:nvPr/>
        </p:nvSpPr>
        <p:spPr>
          <a:xfrm>
            <a:off x="7533600" y="1937334"/>
            <a:ext cx="3997272" cy="2462213"/>
          </a:xfrm>
          <a:prstGeom prst="rect">
            <a:avLst/>
          </a:prstGeom>
          <a:noFill/>
        </p:spPr>
        <p:txBody>
          <a:bodyPr wrap="square" rtlCol="0">
            <a:spAutoFit/>
          </a:bodyPr>
          <a:lstStyle/>
          <a:p>
            <a:pPr marL="285750" indent="-285750">
              <a:buFont typeface="Arial" panose="020B0604020202020204" pitchFamily="34" charset="0"/>
              <a:buChar char="•"/>
            </a:pPr>
            <a:r>
              <a:rPr lang="en-US" sz="1400"/>
              <a:t>Update location every 5 seconds.</a:t>
            </a:r>
          </a:p>
          <a:p>
            <a:pPr marL="285750" indent="-285750">
              <a:buFont typeface="Arial" panose="020B0604020202020204" pitchFamily="34" charset="0"/>
              <a:buChar char="•"/>
            </a:pPr>
            <a:r>
              <a:rPr lang="en-GB" sz="1400"/>
              <a:t>Support multiple languages for messages and interface elements.</a:t>
            </a:r>
          </a:p>
          <a:p>
            <a:pPr marL="285750" indent="-285750">
              <a:buFont typeface="Arial" panose="020B0604020202020204" pitchFamily="34" charset="0"/>
              <a:buChar char="•"/>
            </a:pPr>
            <a:r>
              <a:rPr lang="en-US" sz="1400"/>
              <a:t>Text-to-speech conversion should complete in under 3 seconds</a:t>
            </a:r>
            <a:endParaRPr lang="en-GB" sz="1400"/>
          </a:p>
          <a:p>
            <a:pPr marL="285750" indent="-285750">
              <a:buFont typeface="Arial" panose="020B0604020202020204" pitchFamily="34" charset="0"/>
              <a:buChar char="•"/>
            </a:pPr>
            <a:r>
              <a:rPr lang="en-US" sz="1400"/>
              <a:t>Work with various screen sizes and resolutions</a:t>
            </a:r>
            <a:r>
              <a:rPr lang="en-GB" sz="1400"/>
              <a:t>.</a:t>
            </a:r>
          </a:p>
          <a:p>
            <a:pPr marL="285750" indent="-285750">
              <a:buFont typeface="Arial" panose="020B0604020202020204" pitchFamily="34" charset="0"/>
              <a:buChar char="•"/>
            </a:pPr>
            <a:r>
              <a:rPr lang="en-US" sz="1400"/>
              <a:t>Add new emergency contacts and messages with minimal code changes</a:t>
            </a:r>
            <a:endParaRPr lang="en-GB" sz="1400"/>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endParaRPr lang="en-GB" sz="1400"/>
          </a:p>
        </p:txBody>
      </p:sp>
      <p:pic>
        <p:nvPicPr>
          <p:cNvPr id="13" name="Picture 12" descr="A person and person working on a cloud&#10;&#10;Description automatically generated">
            <a:extLst>
              <a:ext uri="{FF2B5EF4-FFF2-40B4-BE49-F238E27FC236}">
                <a16:creationId xmlns:a16="http://schemas.microsoft.com/office/drawing/2014/main" id="{1F7F4044-D37E-AC1C-FD03-AF76B20509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7031" y="3919100"/>
            <a:ext cx="3359060" cy="2587302"/>
          </a:xfrm>
          <a:prstGeom prst="rect">
            <a:avLst/>
          </a:prstGeom>
        </p:spPr>
      </p:pic>
    </p:spTree>
    <p:extLst>
      <p:ext uri="{BB962C8B-B14F-4D97-AF65-F5344CB8AC3E}">
        <p14:creationId xmlns:p14="http://schemas.microsoft.com/office/powerpoint/2010/main" val="40905703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system&#10;&#10;Description automatically generated with medium confidence">
            <a:extLst>
              <a:ext uri="{FF2B5EF4-FFF2-40B4-BE49-F238E27FC236}">
                <a16:creationId xmlns:a16="http://schemas.microsoft.com/office/drawing/2014/main" id="{5CCBED8E-E421-A180-2842-26AA09215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234" y="94593"/>
            <a:ext cx="9971690" cy="6398282"/>
          </a:xfrm>
          <a:prstGeom prst="rect">
            <a:avLst/>
          </a:prstGeom>
        </p:spPr>
      </p:pic>
      <p:pic>
        <p:nvPicPr>
          <p:cNvPr id="3" name="Picture 2">
            <a:extLst>
              <a:ext uri="{FF2B5EF4-FFF2-40B4-BE49-F238E27FC236}">
                <a16:creationId xmlns:a16="http://schemas.microsoft.com/office/drawing/2014/main" id="{68636FF7-0275-4605-92FE-8DC8B9B6F3BE}"/>
              </a:ext>
            </a:extLst>
          </p:cNvPr>
          <p:cNvPicPr>
            <a:picLocks noChangeAspect="1"/>
          </p:cNvPicPr>
          <p:nvPr/>
        </p:nvPicPr>
        <p:blipFill>
          <a:blip r:embed="rId3"/>
          <a:stretch>
            <a:fillRect/>
          </a:stretch>
        </p:blipFill>
        <p:spPr>
          <a:xfrm>
            <a:off x="3082566" y="304800"/>
            <a:ext cx="5943600" cy="725165"/>
          </a:xfrm>
          <a:prstGeom prst="rect">
            <a:avLst/>
          </a:prstGeom>
        </p:spPr>
      </p:pic>
      <p:sp>
        <p:nvSpPr>
          <p:cNvPr id="2" name="Rectangle 1">
            <a:extLst>
              <a:ext uri="{FF2B5EF4-FFF2-40B4-BE49-F238E27FC236}">
                <a16:creationId xmlns:a16="http://schemas.microsoft.com/office/drawing/2014/main" id="{DEFC50C7-D638-9461-1848-9F2B70660662}"/>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IT21229084</a:t>
            </a:r>
            <a:r>
              <a:rPr lang="en-US" sz="1800">
                <a:solidFill>
                  <a:schemeClr val="tx1"/>
                </a:solidFill>
              </a:rPr>
              <a:t>   |   </a:t>
            </a:r>
            <a:r>
              <a:rPr lang="en-US" b="1">
                <a:solidFill>
                  <a:schemeClr val="tx1"/>
                </a:solidFill>
              </a:rPr>
              <a:t>Iroshan G.H.M   </a:t>
            </a:r>
            <a:r>
              <a:rPr lang="en-US" sz="1800">
                <a:solidFill>
                  <a:schemeClr val="tx1"/>
                </a:solidFill>
              </a:rPr>
              <a:t>|   </a:t>
            </a:r>
            <a:r>
              <a:rPr lang="en-US" sz="1800" b="1">
                <a:solidFill>
                  <a:schemeClr val="tx1"/>
                </a:solidFill>
              </a:rPr>
              <a:t>24-25J-132</a:t>
            </a:r>
          </a:p>
        </p:txBody>
      </p:sp>
    </p:spTree>
    <p:extLst>
      <p:ext uri="{BB962C8B-B14F-4D97-AF65-F5344CB8AC3E}">
        <p14:creationId xmlns:p14="http://schemas.microsoft.com/office/powerpoint/2010/main" val="207390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E466C4-1689-4662-BE14-2F644F3E2909}"/>
              </a:ext>
            </a:extLst>
          </p:cNvPr>
          <p:cNvPicPr>
            <a:picLocks noChangeAspect="1"/>
          </p:cNvPicPr>
          <p:nvPr/>
        </p:nvPicPr>
        <p:blipFill>
          <a:blip r:embed="rId3"/>
          <a:stretch>
            <a:fillRect/>
          </a:stretch>
        </p:blipFill>
        <p:spPr>
          <a:xfrm>
            <a:off x="4038600" y="117742"/>
            <a:ext cx="3918514" cy="990600"/>
          </a:xfrm>
          <a:prstGeom prst="rect">
            <a:avLst/>
          </a:prstGeom>
        </p:spPr>
      </p:pic>
      <p:sp>
        <p:nvSpPr>
          <p:cNvPr id="3" name="Rectangle 2">
            <a:extLst>
              <a:ext uri="{FF2B5EF4-FFF2-40B4-BE49-F238E27FC236}">
                <a16:creationId xmlns:a16="http://schemas.microsoft.com/office/drawing/2014/main" id="{88145FD3-5AC6-9D65-204D-C328F3DE7905}"/>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IT21229084</a:t>
            </a:r>
            <a:r>
              <a:rPr lang="en-US" sz="1800">
                <a:solidFill>
                  <a:schemeClr val="tx1"/>
                </a:solidFill>
              </a:rPr>
              <a:t>   |   </a:t>
            </a:r>
            <a:r>
              <a:rPr lang="en-US" b="1">
                <a:solidFill>
                  <a:schemeClr val="tx1"/>
                </a:solidFill>
              </a:rPr>
              <a:t>Iroshan G.H.M   </a:t>
            </a:r>
            <a:r>
              <a:rPr lang="en-US" sz="1800">
                <a:solidFill>
                  <a:schemeClr val="tx1"/>
                </a:solidFill>
              </a:rPr>
              <a:t>|   </a:t>
            </a:r>
            <a:r>
              <a:rPr lang="en-US" sz="1800" b="1">
                <a:solidFill>
                  <a:schemeClr val="tx1"/>
                </a:solidFill>
              </a:rPr>
              <a:t>24-25J-132</a:t>
            </a:r>
          </a:p>
        </p:txBody>
      </p:sp>
      <p:sp>
        <p:nvSpPr>
          <p:cNvPr id="4" name="TextBox 3">
            <a:extLst>
              <a:ext uri="{FF2B5EF4-FFF2-40B4-BE49-F238E27FC236}">
                <a16:creationId xmlns:a16="http://schemas.microsoft.com/office/drawing/2014/main" id="{EE04ABAD-FFF2-8D84-0A3C-91E80962E16F}"/>
              </a:ext>
            </a:extLst>
          </p:cNvPr>
          <p:cNvSpPr txBox="1"/>
          <p:nvPr/>
        </p:nvSpPr>
        <p:spPr>
          <a:xfrm>
            <a:off x="281940" y="960142"/>
            <a:ext cx="11612833"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a:latin typeface="Arial"/>
              <a:cs typeface="Arial"/>
            </a:endParaRPr>
          </a:p>
          <a:p>
            <a:r>
              <a:rPr lang="en-US" sz="1400" b="1">
                <a:latin typeface="Arial"/>
                <a:cs typeface="Arial"/>
              </a:rPr>
              <a:t>[1] </a:t>
            </a:r>
            <a:r>
              <a:rPr lang="en-US" sz="1400"/>
              <a:t>Buzzi, M. C., et al. "A Comprehensive Survey of Enabling Technologies for Deaf People." </a:t>
            </a:r>
            <a:r>
              <a:rPr lang="en-US" sz="1400" i="1"/>
              <a:t>Journal of Ambient Intelligence and Smart Environments</a:t>
            </a:r>
            <a:r>
              <a:rPr lang="en-US" sz="1400"/>
              <a:t> 10.6 (2018): 497-518.</a:t>
            </a:r>
            <a:r>
              <a:rPr lang="en-US" sz="1400" b="1">
                <a:latin typeface="Arial"/>
                <a:cs typeface="Arial"/>
              </a:rPr>
              <a:t> </a:t>
            </a:r>
            <a:r>
              <a:rPr lang="en-US" sz="1400" b="1">
                <a:latin typeface="Arial"/>
                <a:cs typeface="Arial"/>
                <a:hlinkClick r:id="rId4"/>
              </a:rPr>
              <a:t>https://doi.org/10.1016/j.jatar.2023.04.015</a:t>
            </a:r>
            <a:r>
              <a:rPr lang="en-US" sz="1400" b="1">
                <a:latin typeface="Arial"/>
                <a:cs typeface="Arial"/>
              </a:rPr>
              <a:t>.</a:t>
            </a:r>
            <a:endParaRPr lang="en-US" sz="1400"/>
          </a:p>
          <a:p>
            <a:endParaRPr lang="en-US" sz="1400" b="1">
              <a:latin typeface="Arial"/>
              <a:cs typeface="Arial"/>
            </a:endParaRPr>
          </a:p>
          <a:p>
            <a:r>
              <a:rPr lang="en-US" sz="1400" b="1">
                <a:latin typeface="Arial"/>
                <a:cs typeface="Arial"/>
              </a:rPr>
              <a:t>[2] </a:t>
            </a:r>
            <a:r>
              <a:rPr lang="en-US" sz="1400"/>
              <a:t>Jaiswal, D., et al. "Assistive Technology for Deaf: A Systematic Literature Review." </a:t>
            </a:r>
            <a:r>
              <a:rPr lang="en-US" sz="1400" i="1"/>
              <a:t>Universal Access in the Information Society</a:t>
            </a:r>
            <a:r>
              <a:rPr lang="en-US" sz="1400"/>
              <a:t> 20 (2021): 333-356.</a:t>
            </a:r>
            <a:r>
              <a:rPr lang="en-US" sz="1400" b="1">
                <a:latin typeface="Arial"/>
                <a:cs typeface="Arial"/>
              </a:rPr>
              <a:t> </a:t>
            </a:r>
            <a:r>
              <a:rPr lang="en-US" sz="1400" b="1">
                <a:latin typeface="Arial"/>
                <a:cs typeface="Arial"/>
                <a:hlinkClick r:id="rId5"/>
              </a:rPr>
              <a:t>https://link.springer.com/article/10.1007/s10209-020-00762-1</a:t>
            </a:r>
            <a:r>
              <a:rPr lang="en-US" sz="1400" b="1">
                <a:latin typeface="Arial"/>
                <a:cs typeface="Arial"/>
              </a:rPr>
              <a:t>.</a:t>
            </a:r>
            <a:endParaRPr lang="en-US" sz="1400"/>
          </a:p>
          <a:p>
            <a:endParaRPr lang="en-US" sz="1400" b="1">
              <a:latin typeface="Arial"/>
              <a:cs typeface="Arial"/>
            </a:endParaRPr>
          </a:p>
          <a:p>
            <a:r>
              <a:rPr lang="en-US" sz="1400" b="1">
                <a:latin typeface="Arial"/>
                <a:cs typeface="Arial"/>
              </a:rPr>
              <a:t>[3] </a:t>
            </a:r>
            <a:r>
              <a:rPr lang="en-US" sz="1400" err="1"/>
              <a:t>Palanisamy</a:t>
            </a:r>
            <a:r>
              <a:rPr lang="en-US" sz="1400"/>
              <a:t>, B., et al. "Mobile Computing: Challenges in Real-Time Location-Based Service and Solutions." </a:t>
            </a:r>
            <a:r>
              <a:rPr lang="en-US" sz="1400" i="1"/>
              <a:t>IEEE Communications Surveys &amp; Tutorials</a:t>
            </a:r>
            <a:r>
              <a:rPr lang="en-US" sz="1400"/>
              <a:t> 15.1 (2013): 443-461. </a:t>
            </a:r>
            <a:r>
              <a:rPr lang="en-US" sz="1400" b="1">
                <a:latin typeface="Arial"/>
                <a:cs typeface="Arial"/>
                <a:hlinkClick r:id="rId6"/>
              </a:rPr>
              <a:t>https://ieeexplore.ieee.org/document/6232247</a:t>
            </a:r>
            <a:r>
              <a:rPr lang="en-US" sz="1400" b="1">
                <a:latin typeface="Arial"/>
                <a:cs typeface="Arial"/>
              </a:rPr>
              <a:t>.</a:t>
            </a:r>
            <a:endParaRPr lang="en-US" sz="1400"/>
          </a:p>
          <a:p>
            <a:endParaRPr lang="en-US" sz="1400" b="1">
              <a:latin typeface="Arial"/>
              <a:cs typeface="Arial"/>
            </a:endParaRPr>
          </a:p>
          <a:p>
            <a:r>
              <a:rPr lang="en-US" sz="1400" b="1">
                <a:latin typeface="Arial"/>
                <a:cs typeface="Arial"/>
              </a:rPr>
              <a:t>[4] </a:t>
            </a:r>
            <a:r>
              <a:rPr lang="en-US" sz="1400"/>
              <a:t>Chen, L., et al. "A Survey of Sensing and Localization in Internet of Things for Smart Cities." </a:t>
            </a:r>
            <a:r>
              <a:rPr lang="en-US" sz="1400" i="1"/>
              <a:t>IEEE Internet of Things Journal</a:t>
            </a:r>
            <a:r>
              <a:rPr lang="en-US" sz="1400"/>
              <a:t> 7.1 (2020): 9-27.</a:t>
            </a:r>
          </a:p>
          <a:p>
            <a:r>
              <a:rPr lang="en-US" sz="1400" b="1">
                <a:latin typeface="Arial"/>
                <a:cs typeface="Arial"/>
                <a:hlinkClick r:id="rId7"/>
              </a:rPr>
              <a:t>https://ieeexplore.ieee.org/document/8771450</a:t>
            </a:r>
            <a:r>
              <a:rPr lang="en-US" sz="1400" b="1">
                <a:latin typeface="Arial"/>
                <a:cs typeface="Arial"/>
              </a:rPr>
              <a:t>.</a:t>
            </a:r>
            <a:endParaRPr lang="en-US" sz="1400"/>
          </a:p>
          <a:p>
            <a:endParaRPr lang="en-US" sz="1400" b="1">
              <a:latin typeface="Arial"/>
              <a:cs typeface="Arial"/>
            </a:endParaRPr>
          </a:p>
          <a:p>
            <a:r>
              <a:rPr lang="en-US" sz="1400" b="1">
                <a:latin typeface="Arial"/>
                <a:cs typeface="Arial"/>
              </a:rPr>
              <a:t>[5] </a:t>
            </a:r>
            <a:r>
              <a:rPr lang="en-US" sz="1400"/>
              <a:t>Fang, H., et al. "Recent Advances in Deep Learning for Speech Synthesis: A Survey." </a:t>
            </a:r>
            <a:r>
              <a:rPr lang="en-US" sz="1400" i="1"/>
              <a:t>IEEE/ACM Transactions on Audio, Speech, and Language Processing</a:t>
            </a:r>
            <a:r>
              <a:rPr lang="en-US" sz="1400"/>
              <a:t> 27.8 (2019): 1282-1304. </a:t>
            </a:r>
            <a:r>
              <a:rPr lang="en-US" sz="1400" b="1">
                <a:latin typeface="Arial"/>
                <a:cs typeface="Arial"/>
                <a:hlinkClick r:id="rId8"/>
              </a:rPr>
              <a:t>https://ieeexplore.ieee.org/document/8707065</a:t>
            </a:r>
            <a:r>
              <a:rPr lang="en-US" sz="1400" b="1">
                <a:latin typeface="Arial"/>
                <a:cs typeface="Arial"/>
              </a:rPr>
              <a:t>.</a:t>
            </a:r>
            <a:endParaRPr lang="en-US" sz="1400"/>
          </a:p>
          <a:p>
            <a:endParaRPr lang="en-US" sz="1400" b="1">
              <a:latin typeface="Arial"/>
              <a:cs typeface="Arial"/>
            </a:endParaRPr>
          </a:p>
          <a:p>
            <a:r>
              <a:rPr lang="en-US" sz="1400" b="1">
                <a:latin typeface="Arial"/>
                <a:cs typeface="Arial"/>
              </a:rPr>
              <a:t>[6] </a:t>
            </a:r>
            <a:r>
              <a:rPr lang="en-US" sz="1400"/>
              <a:t>Buzzi, M. C., </a:t>
            </a:r>
            <a:r>
              <a:rPr lang="en-US" sz="1400" err="1"/>
              <a:t>Leporini</a:t>
            </a:r>
            <a:r>
              <a:rPr lang="en-US" sz="1400"/>
              <a:t>, B., &amp; Akhter, F. "Assistive Technology for Deaf and Hard of Hearing People: Real Time Text and Sign Language." </a:t>
            </a:r>
            <a:r>
              <a:rPr lang="en-US" sz="1400" i="1"/>
              <a:t>Proceedings of the 16th International ACM SIGACCESS Conference on Computers &amp; Accessibility</a:t>
            </a:r>
            <a:r>
              <a:rPr lang="en-US" sz="1400"/>
              <a:t> (2014): 263-264. </a:t>
            </a:r>
            <a:r>
              <a:rPr lang="en-US" sz="1400">
                <a:hlinkClick r:id="rId9"/>
              </a:rPr>
              <a:t>https://www.sciencedirect.com/science/article/pii/S1084804516300652</a:t>
            </a:r>
            <a:endParaRPr lang="en-US" sz="1400"/>
          </a:p>
        </p:txBody>
      </p:sp>
    </p:spTree>
    <p:extLst>
      <p:ext uri="{BB962C8B-B14F-4D97-AF65-F5344CB8AC3E}">
        <p14:creationId xmlns:p14="http://schemas.microsoft.com/office/powerpoint/2010/main" val="3108194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CF07B-B58D-4988-94D1-E02E765367CF}"/>
              </a:ext>
            </a:extLst>
          </p:cNvPr>
          <p:cNvPicPr>
            <a:picLocks noChangeAspect="1"/>
          </p:cNvPicPr>
          <p:nvPr/>
        </p:nvPicPr>
        <p:blipFill>
          <a:blip r:embed="rId2"/>
          <a:stretch>
            <a:fillRect/>
          </a:stretch>
        </p:blipFill>
        <p:spPr>
          <a:xfrm>
            <a:off x="457200" y="2438400"/>
            <a:ext cx="2749534" cy="1603387"/>
          </a:xfrm>
          <a:prstGeom prst="rect">
            <a:avLst/>
          </a:prstGeom>
        </p:spPr>
      </p:pic>
      <p:pic>
        <p:nvPicPr>
          <p:cNvPr id="4" name="Picture 3" descr="A diagram of a computer system&#10;&#10;Description automatically generated">
            <a:extLst>
              <a:ext uri="{FF2B5EF4-FFF2-40B4-BE49-F238E27FC236}">
                <a16:creationId xmlns:a16="http://schemas.microsoft.com/office/drawing/2014/main" id="{F46CF7D1-43E3-D69C-5C35-B7FE1D8C52BE}"/>
              </a:ext>
            </a:extLst>
          </p:cNvPr>
          <p:cNvPicPr>
            <a:picLocks noChangeAspect="1"/>
          </p:cNvPicPr>
          <p:nvPr/>
        </p:nvPicPr>
        <p:blipFill>
          <a:blip r:embed="rId3"/>
          <a:stretch>
            <a:fillRect/>
          </a:stretch>
        </p:blipFill>
        <p:spPr>
          <a:xfrm>
            <a:off x="3215036" y="121920"/>
            <a:ext cx="8698168" cy="6614160"/>
          </a:xfrm>
          <a:prstGeom prst="rect">
            <a:avLst/>
          </a:prstGeom>
        </p:spPr>
      </p:pic>
    </p:spTree>
    <p:extLst>
      <p:ext uri="{BB962C8B-B14F-4D97-AF65-F5344CB8AC3E}">
        <p14:creationId xmlns:p14="http://schemas.microsoft.com/office/powerpoint/2010/main" val="2671919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5BFD86-C30D-41A3-92E2-A753617184AD}"/>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6" name="Picture 5">
            <a:extLst>
              <a:ext uri="{FF2B5EF4-FFF2-40B4-BE49-F238E27FC236}">
                <a16:creationId xmlns:a16="http://schemas.microsoft.com/office/drawing/2014/main" id="{F392A256-F911-414F-A1CE-C08505D1B550}"/>
              </a:ext>
            </a:extLst>
          </p:cNvPr>
          <p:cNvPicPr>
            <a:picLocks noChangeAspect="1"/>
          </p:cNvPicPr>
          <p:nvPr/>
        </p:nvPicPr>
        <p:blipFill>
          <a:blip r:embed="rId2"/>
          <a:stretch>
            <a:fillRect/>
          </a:stretch>
        </p:blipFill>
        <p:spPr>
          <a:xfrm>
            <a:off x="4691704" y="2574738"/>
            <a:ext cx="6281794" cy="2310545"/>
          </a:xfrm>
          <a:prstGeom prst="rect">
            <a:avLst/>
          </a:prstGeom>
        </p:spPr>
      </p:pic>
      <p:pic>
        <p:nvPicPr>
          <p:cNvPr id="8" name="Picture 7">
            <a:extLst>
              <a:ext uri="{FF2B5EF4-FFF2-40B4-BE49-F238E27FC236}">
                <a16:creationId xmlns:a16="http://schemas.microsoft.com/office/drawing/2014/main" id="{55CFC7D1-11AA-4ADC-8B4B-FEAC8FF0FF5D}"/>
              </a:ext>
            </a:extLst>
          </p:cNvPr>
          <p:cNvPicPr>
            <a:picLocks noChangeAspect="1"/>
          </p:cNvPicPr>
          <p:nvPr/>
        </p:nvPicPr>
        <p:blipFill>
          <a:blip r:embed="rId3"/>
          <a:stretch>
            <a:fillRect/>
          </a:stretch>
        </p:blipFill>
        <p:spPr>
          <a:xfrm>
            <a:off x="8686800" y="846870"/>
            <a:ext cx="1183341" cy="1219200"/>
          </a:xfrm>
          <a:prstGeom prst="rect">
            <a:avLst/>
          </a:prstGeom>
        </p:spPr>
      </p:pic>
      <p:pic>
        <p:nvPicPr>
          <p:cNvPr id="9" name="Picture 8">
            <a:extLst>
              <a:ext uri="{FF2B5EF4-FFF2-40B4-BE49-F238E27FC236}">
                <a16:creationId xmlns:a16="http://schemas.microsoft.com/office/drawing/2014/main" id="{1ADEFCF5-20C6-43F8-B54C-0DB4852D9456}"/>
              </a:ext>
            </a:extLst>
          </p:cNvPr>
          <p:cNvPicPr>
            <a:picLocks noChangeAspect="1"/>
          </p:cNvPicPr>
          <p:nvPr/>
        </p:nvPicPr>
        <p:blipFill>
          <a:blip r:embed="rId3"/>
          <a:stretch>
            <a:fillRect/>
          </a:stretch>
        </p:blipFill>
        <p:spPr>
          <a:xfrm>
            <a:off x="1387835" y="4419600"/>
            <a:ext cx="1183341" cy="1219200"/>
          </a:xfrm>
          <a:prstGeom prst="rect">
            <a:avLst/>
          </a:prstGeom>
        </p:spPr>
      </p:pic>
      <p:pic>
        <p:nvPicPr>
          <p:cNvPr id="11" name="Picture 10">
            <a:extLst>
              <a:ext uri="{FF2B5EF4-FFF2-40B4-BE49-F238E27FC236}">
                <a16:creationId xmlns:a16="http://schemas.microsoft.com/office/drawing/2014/main" id="{ABEE4057-C18E-4B73-ADFA-6B2F8D921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410" y="851583"/>
            <a:ext cx="2733250" cy="3056713"/>
          </a:xfrm>
          <a:prstGeom prst="ellipse">
            <a:avLst/>
          </a:prstGeom>
        </p:spPr>
      </p:pic>
    </p:spTree>
    <p:extLst>
      <p:ext uri="{BB962C8B-B14F-4D97-AF65-F5344CB8AC3E}">
        <p14:creationId xmlns:p14="http://schemas.microsoft.com/office/powerpoint/2010/main" val="3654961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A016E-4E62-4CA5-AB8A-59017FA26A8D}"/>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10" name="Picture 9">
            <a:extLst>
              <a:ext uri="{FF2B5EF4-FFF2-40B4-BE49-F238E27FC236}">
                <a16:creationId xmlns:a16="http://schemas.microsoft.com/office/drawing/2014/main" id="{C71B901A-1C86-478B-A67A-36B71CC22971}"/>
              </a:ext>
            </a:extLst>
          </p:cNvPr>
          <p:cNvPicPr>
            <a:picLocks noChangeAspect="1"/>
          </p:cNvPicPr>
          <p:nvPr/>
        </p:nvPicPr>
        <p:blipFill>
          <a:blip r:embed="rId2"/>
          <a:stretch>
            <a:fillRect/>
          </a:stretch>
        </p:blipFill>
        <p:spPr>
          <a:xfrm>
            <a:off x="4724400" y="1828800"/>
            <a:ext cx="6932082" cy="2673295"/>
          </a:xfrm>
          <a:prstGeom prst="rect">
            <a:avLst/>
          </a:prstGeom>
        </p:spPr>
      </p:pic>
      <p:pic>
        <p:nvPicPr>
          <p:cNvPr id="1026" name="Picture 2" descr="Top view of autonomous car with flat design">
            <a:extLst>
              <a:ext uri="{FF2B5EF4-FFF2-40B4-BE49-F238E27FC236}">
                <a16:creationId xmlns:a16="http://schemas.microsoft.com/office/drawing/2014/main" id="{E8FDF127-499A-40E1-816F-9D424E7DA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66800"/>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498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69B1E-4719-4EFD-8745-77B0D78CDF59}"/>
              </a:ext>
            </a:extLst>
          </p:cNvPr>
          <p:cNvSpPr/>
          <p:nvPr/>
        </p:nvSpPr>
        <p:spPr>
          <a:xfrm>
            <a:off x="2861035"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IT21388316</a:t>
            </a:r>
            <a:r>
              <a:rPr lang="en-US" sz="1800" dirty="0">
                <a:solidFill>
                  <a:schemeClr val="tx1"/>
                </a:solidFill>
              </a:rPr>
              <a:t>   |   </a:t>
            </a:r>
            <a:r>
              <a:rPr lang="en-US" sz="1800" b="1" dirty="0">
                <a:solidFill>
                  <a:schemeClr val="tx1"/>
                </a:solidFill>
              </a:rPr>
              <a:t>Rathnayake R.M.S.N</a:t>
            </a:r>
            <a:r>
              <a:rPr lang="en-US" b="1" dirty="0">
                <a:solidFill>
                  <a:schemeClr val="tx1"/>
                </a:solidFill>
              </a:rPr>
              <a:t>   </a:t>
            </a:r>
            <a:r>
              <a:rPr lang="en-US" sz="1800" dirty="0">
                <a:solidFill>
                  <a:schemeClr val="tx1"/>
                </a:solidFill>
              </a:rPr>
              <a:t>|   </a:t>
            </a:r>
            <a:r>
              <a:rPr lang="en-US" sz="1800" b="1" dirty="0">
                <a:solidFill>
                  <a:schemeClr val="tx1"/>
                </a:solidFill>
              </a:rPr>
              <a:t>24-25J-132</a:t>
            </a:r>
          </a:p>
        </p:txBody>
      </p:sp>
      <p:pic>
        <p:nvPicPr>
          <p:cNvPr id="10" name="Picture 9">
            <a:extLst>
              <a:ext uri="{FF2B5EF4-FFF2-40B4-BE49-F238E27FC236}">
                <a16:creationId xmlns:a16="http://schemas.microsoft.com/office/drawing/2014/main" id="{6998D66B-799A-4ACC-A348-D27025126743}"/>
              </a:ext>
            </a:extLst>
          </p:cNvPr>
          <p:cNvPicPr>
            <a:picLocks noChangeAspect="1"/>
          </p:cNvPicPr>
          <p:nvPr/>
        </p:nvPicPr>
        <p:blipFill>
          <a:blip r:embed="rId2"/>
          <a:stretch>
            <a:fillRect/>
          </a:stretch>
        </p:blipFill>
        <p:spPr>
          <a:xfrm>
            <a:off x="3931413" y="117742"/>
            <a:ext cx="4329173" cy="990600"/>
          </a:xfrm>
          <a:prstGeom prst="rect">
            <a:avLst/>
          </a:prstGeom>
        </p:spPr>
      </p:pic>
      <p:pic>
        <p:nvPicPr>
          <p:cNvPr id="11" name="Picture 10">
            <a:extLst>
              <a:ext uri="{FF2B5EF4-FFF2-40B4-BE49-F238E27FC236}">
                <a16:creationId xmlns:a16="http://schemas.microsoft.com/office/drawing/2014/main" id="{F3902B02-4DE0-49B7-B0AF-92D73F8CA015}"/>
              </a:ext>
            </a:extLst>
          </p:cNvPr>
          <p:cNvPicPr>
            <a:picLocks noChangeAspect="1"/>
          </p:cNvPicPr>
          <p:nvPr/>
        </p:nvPicPr>
        <p:blipFill>
          <a:blip r:embed="rId3"/>
          <a:stretch>
            <a:fillRect/>
          </a:stretch>
        </p:blipFill>
        <p:spPr>
          <a:xfrm>
            <a:off x="457200" y="1346757"/>
            <a:ext cx="11040821" cy="1794561"/>
          </a:xfrm>
          <a:prstGeom prst="rect">
            <a:avLst/>
          </a:prstGeom>
        </p:spPr>
      </p:pic>
      <p:pic>
        <p:nvPicPr>
          <p:cNvPr id="12" name="Picture 11">
            <a:extLst>
              <a:ext uri="{FF2B5EF4-FFF2-40B4-BE49-F238E27FC236}">
                <a16:creationId xmlns:a16="http://schemas.microsoft.com/office/drawing/2014/main" id="{24944965-5BB5-4C9F-9C50-AFFC15976B4D}"/>
              </a:ext>
            </a:extLst>
          </p:cNvPr>
          <p:cNvPicPr>
            <a:picLocks noChangeAspect="1"/>
          </p:cNvPicPr>
          <p:nvPr/>
        </p:nvPicPr>
        <p:blipFill>
          <a:blip r:embed="rId4"/>
          <a:stretch>
            <a:fillRect/>
          </a:stretch>
        </p:blipFill>
        <p:spPr>
          <a:xfrm>
            <a:off x="7848600" y="3125276"/>
            <a:ext cx="3200400" cy="3200400"/>
          </a:xfrm>
          <a:prstGeom prst="rect">
            <a:avLst/>
          </a:prstGeom>
        </p:spPr>
      </p:pic>
    </p:spTree>
    <p:extLst>
      <p:ext uri="{BB962C8B-B14F-4D97-AF65-F5344CB8AC3E}">
        <p14:creationId xmlns:p14="http://schemas.microsoft.com/office/powerpoint/2010/main" val="1239560717"/>
      </p:ext>
    </p:extLst>
  </p:cSld>
  <p:clrMapOvr>
    <a:masterClrMapping/>
  </p:clrMapOvr>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08376A6-FCE2-4A8E-BFFF-11B69BD93976}" vid="{0A5F165D-9E14-4628-BA29-A51D7051FD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da6588c-a52b-4d0b-8663-93e0f7ef87c0">
      <Terms xmlns="http://schemas.microsoft.com/office/infopath/2007/PartnerControls"/>
    </lcf76f155ced4ddcb4097134ff3c332f>
    <TaxCatchAll xmlns="db72c12f-87a4-44ab-bbc5-4cc8306b158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2C76CD229CDD4285A19EEDA46A2A94" ma:contentTypeVersion="14" ma:contentTypeDescription="Create a new document." ma:contentTypeScope="" ma:versionID="5742ce2e80848072a218518c3ef27270">
  <xsd:schema xmlns:xsd="http://www.w3.org/2001/XMLSchema" xmlns:xs="http://www.w3.org/2001/XMLSchema" xmlns:p="http://schemas.microsoft.com/office/2006/metadata/properties" xmlns:ns2="4da6588c-a52b-4d0b-8663-93e0f7ef87c0" xmlns:ns3="db72c12f-87a4-44ab-bbc5-4cc8306b158a" targetNamespace="http://schemas.microsoft.com/office/2006/metadata/properties" ma:root="true" ma:fieldsID="1b16381ef796d2746d6c94bbfc1efc3d" ns2:_="" ns3:_="">
    <xsd:import namespace="4da6588c-a52b-4d0b-8663-93e0f7ef87c0"/>
    <xsd:import namespace="db72c12f-87a4-44ab-bbc5-4cc8306b158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a6588c-a52b-4d0b-8663-93e0f7ef87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8a686f-bba2-44f2-819b-edf0b3003fb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b72c12f-87a4-44ab-bbc5-4cc8306b158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a90b710-f748-4220-b362-4102ae550bf9}" ma:internalName="TaxCatchAll" ma:showField="CatchAllData" ma:web="db72c12f-87a4-44ab-bbc5-4cc8306b1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93459-2A7B-475E-A6BB-D05E3161CE41}">
  <ds:schemaRefs>
    <ds:schemaRef ds:uri="http://schemas.microsoft.com/sharepoint/v3/contenttype/forms"/>
  </ds:schemaRefs>
</ds:datastoreItem>
</file>

<file path=customXml/itemProps2.xml><?xml version="1.0" encoding="utf-8"?>
<ds:datastoreItem xmlns:ds="http://schemas.openxmlformats.org/officeDocument/2006/customXml" ds:itemID="{F5B5FF5E-7BEC-4134-87F9-A4DE2C78D51C}">
  <ds:schemaRefs>
    <ds:schemaRef ds:uri="http://purl.org/dc/terms/"/>
    <ds:schemaRef ds:uri="http://schemas.openxmlformats.org/package/2006/metadata/core-properties"/>
    <ds:schemaRef ds:uri="5f323661-5663-4bea-84f9-111170f15c07"/>
    <ds:schemaRef ds:uri="http://schemas.microsoft.com/office/2006/documentManagement/types"/>
    <ds:schemaRef ds:uri="http://schemas.microsoft.com/office/infopath/2007/PartnerControls"/>
    <ds:schemaRef ds:uri="http://purl.org/dc/elements/1.1/"/>
    <ds:schemaRef ds:uri="http://schemas.microsoft.com/office/2006/metadata/properties"/>
    <ds:schemaRef ds:uri="016bb892-a9d7-4609-98d7-ec0afec726c2"/>
    <ds:schemaRef ds:uri="http://www.w3.org/XML/1998/namespace"/>
    <ds:schemaRef ds:uri="http://purl.org/dc/dcmitype/"/>
    <ds:schemaRef ds:uri="4da6588c-a52b-4d0b-8663-93e0f7ef87c0"/>
    <ds:schemaRef ds:uri="db72c12f-87a4-44ab-bbc5-4cc8306b158a"/>
  </ds:schemaRefs>
</ds:datastoreItem>
</file>

<file path=customXml/itemProps3.xml><?xml version="1.0" encoding="utf-8"?>
<ds:datastoreItem xmlns:ds="http://schemas.openxmlformats.org/officeDocument/2006/customXml" ds:itemID="{4B628117-0228-44EB-92C3-1A76519376D0}"/>
</file>

<file path=docProps/app.xml><?xml version="1.0" encoding="utf-8"?>
<Properties xmlns="http://schemas.openxmlformats.org/officeDocument/2006/extended-properties" xmlns:vt="http://schemas.openxmlformats.org/officeDocument/2006/docPropsVTypes">
  <Template/>
  <TotalTime>1365</TotalTime>
  <Words>3025</Words>
  <Application>Microsoft Office PowerPoint</Application>
  <PresentationFormat>Widescreen</PresentationFormat>
  <Paragraphs>255</Paragraphs>
  <Slides>58</Slides>
  <Notes>1</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Comprehensive Driver Behavior Monitoring and Reporting System.</vt:lpstr>
      <vt:lpstr>Research Question</vt:lpstr>
      <vt:lpstr>Research Problem</vt:lpstr>
      <vt:lpstr>Research Gap</vt:lpstr>
      <vt:lpstr>Objectives</vt:lpstr>
      <vt:lpstr>Methodology System Diagram</vt:lpstr>
      <vt:lpstr>Technologies</vt:lpstr>
      <vt:lpstr>Techniques</vt:lpstr>
      <vt:lpstr>Functional &amp; Non-functional Requirements</vt:lpstr>
      <vt:lpstr>Work Breakdown Structure</vt:lpstr>
      <vt:lpstr>References</vt:lpstr>
      <vt:lpstr>PowerPoint Presentation</vt:lpstr>
      <vt:lpstr>Integrated Emergency Support System for Deaf Drivers</vt:lpstr>
      <vt:lpstr>Innovative Solution The "Integrated Emergency Support System for Deaf Drivers" combines real-time location tracking, predefined emergency texts, and text-to-speech conversion for effective communication during emergencies.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Thathsara S. M. K. it21219566</dc:creator>
  <cp:lastModifiedBy>IT21388316 Rathnayake R.M.S.N.</cp:lastModifiedBy>
  <cp:revision>42</cp:revision>
  <dcterms:created xsi:type="dcterms:W3CDTF">2024-08-05T05:41:15Z</dcterms:created>
  <dcterms:modified xsi:type="dcterms:W3CDTF">2025-05-25T08:15:12Z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0x0101007D2C76CD229CDD4285A19EEDA46A2A94</vt:lpwstr>
  </property>
  <property fmtid="{D5CDD505-2E9C-101B-9397-08002B2CF9AE}" pid="3" name="MediaServiceImageTags">
    <vt:lpwstr/>
  </property>
</Properties>
</file>